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/>
    <p:restoredTop sz="94608"/>
  </p:normalViewPr>
  <p:slideViewPr>
    <p:cSldViewPr showGuides="1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Title Slide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3073"/>
          <p:cNvSpPr/>
          <p:nvPr/>
        </p:nvSpPr>
        <p:spPr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</a:ln>
        </p:spPr>
        <p:txBody>
          <a:bodyPr wrap="none" anchor="ctr" anchorCtr="0"/>
          <a:p>
            <a:pPr lvl="0" algn="ctr"/>
            <a:endParaRPr lang="en-GB" altLang="x-none"/>
          </a:p>
        </p:txBody>
      </p:sp>
      <p:sp>
        <p:nvSpPr>
          <p:cNvPr id="3075" name="Title 3074"/>
          <p:cNvSpPr>
            <a:spLocks noGrp="1"/>
          </p:cNvSpPr>
          <p:nvPr>
            <p:ph type="ctrTitle"/>
          </p:nvPr>
        </p:nvSpPr>
        <p:spPr>
          <a:xfrm>
            <a:off x="990600" y="1171575"/>
            <a:ext cx="7467600" cy="2105025"/>
          </a:xfrm>
          <a:prstGeom prst="rect">
            <a:avLst/>
          </a:prstGeom>
          <a:noFill/>
          <a:ln w="9525">
            <a:noFill/>
          </a:ln>
        </p:spPr>
        <p:txBody>
          <a:bodyPr anchor="b" anchorCtr="0">
            <a:spAutoFit/>
          </a:bodyPr>
          <a:lstStyle>
            <a:lvl1pPr lvl="0">
              <a:defRPr sz="6600">
                <a:solidFill>
                  <a:srgbClr val="CCFFFF"/>
                </a:solidFill>
              </a:defRPr>
            </a:lvl1pPr>
          </a:lstStyle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3076" name="Subtitle 3075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4000">
                <a:solidFill>
                  <a:srgbClr val="CCECFF"/>
                </a:solidFill>
              </a:defRPr>
            </a:lvl1pPr>
            <a:lvl2pPr marL="457200" lvl="1" indent="0" algn="ctr"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 sz="4000">
                <a:solidFill>
                  <a:srgbClr val="CCECFF"/>
                </a:solidFill>
              </a:defRPr>
            </a:lvl2pPr>
            <a:lvl3pPr marL="914400" lvl="2" indent="0" algn="ctr"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4000">
                <a:solidFill>
                  <a:srgbClr val="CCECFF"/>
                </a:solidFill>
              </a:defRPr>
            </a:lvl3pPr>
            <a:lvl4pPr marL="1371600" lvl="3" indent="0" algn="ctr">
              <a:buClrTx/>
              <a:buSzTx/>
              <a:buFontTx/>
              <a:buNone/>
              <a:defRPr sz="4000">
                <a:solidFill>
                  <a:srgbClr val="CCECFF"/>
                </a:solidFill>
              </a:defRPr>
            </a:lvl4pPr>
            <a:lvl5pPr marL="1828800" lvl="4" indent="0" algn="ctr">
              <a:buClr>
                <a:schemeClr val="tx2"/>
              </a:buClr>
              <a:buSzPct val="55000"/>
              <a:buFont typeface="Wingdings" panose="05000000000000000000" pitchFamily="2" charset="2"/>
              <a:buNone/>
              <a:defRPr sz="4000">
                <a:solidFill>
                  <a:srgbClr val="CCECFF"/>
                </a:solidFill>
              </a:defRPr>
            </a:lvl5pPr>
          </a:lstStyle>
          <a:p>
            <a:pPr lvl="0"/>
            <a:r>
              <a:rPr dirty="0"/>
              <a:t>Click to edit Master subtitle style</a:t>
            </a:r>
            <a:endParaRPr dirty="0"/>
          </a:p>
        </p:txBody>
      </p:sp>
      <p:sp>
        <p:nvSpPr>
          <p:cNvPr id="3077" name="Date Placeholder 3076"/>
          <p:cNvSpPr>
            <a:spLocks noGrp="1"/>
          </p:cNvSpPr>
          <p:nvPr>
            <p:ph type="dt" sz="half" idx="2"/>
          </p:nvPr>
        </p:nvSpPr>
        <p:spPr>
          <a:xfrm>
            <a:off x="838200" y="6248400"/>
            <a:ext cx="1752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>
                <a:solidFill>
                  <a:srgbClr val="CCECFF"/>
                </a:solidFill>
              </a:defRPr>
            </a:lvl1pPr>
          </a:lstStyle>
          <a:p>
            <a:pPr>
              <a:spcBef>
                <a:spcPct val="50000"/>
              </a:spcBef>
            </a:pPr>
            <a:fld id="{BB962C8B-B14F-4D97-AF65-F5344CB8AC3E}" type="datetime1">
              <a:rPr lang="en-US"/>
            </a:fld>
            <a:endParaRPr lang="en-US"/>
          </a:p>
        </p:txBody>
      </p:sp>
      <p:sp>
        <p:nvSpPr>
          <p:cNvPr id="3078" name="Footer Placeholder 3077"/>
          <p:cNvSpPr>
            <a:spLocks noGrp="1"/>
          </p:cNvSpPr>
          <p:nvPr>
            <p:ph type="ftr" sz="quarter" idx="3"/>
          </p:nvPr>
        </p:nvSpPr>
        <p:spPr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>
                <a:solidFill>
                  <a:srgbClr val="CCECFF"/>
                </a:solidFill>
              </a:defRPr>
            </a:lvl1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9" name="Slide Number Placeholder 3078"/>
          <p:cNvSpPr>
            <a:spLocks noGrp="1"/>
          </p:cNvSpPr>
          <p:nvPr>
            <p:ph type="sldNum" sz="quarter" idx="4"/>
          </p:nvPr>
        </p:nvSpPr>
        <p:spPr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>
                <a:solidFill>
                  <a:srgbClr val="CCECFF"/>
                </a:solidFill>
              </a:defRPr>
            </a:lvl1pPr>
          </a:lstStyle>
          <a:p>
            <a:pPr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3080" name="Rectangle 3079"/>
          <p:cNvSpPr/>
          <p:nvPr/>
        </p:nvSpPr>
        <p:spPr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</a:ln>
        </p:spPr>
        <p:txBody>
          <a:bodyPr wrap="none" anchor="ctr" anchorCtr="0"/>
          <a:p>
            <a:pPr lvl="0" algn="ctr"/>
            <a:endParaRPr lang="en-GB" altLang="x-none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5293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Title 2049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051" name="Text Placeholder 2050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2052" name="Date Placeholder 2051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2053" name="Footer Placeholder 205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>
              <a:spcBef>
                <a:spcPct val="50000"/>
              </a:spcBef>
            </a:pPr>
            <a:endParaRPr lang="en-US"/>
          </a:p>
        </p:txBody>
      </p:sp>
      <p:sp>
        <p:nvSpPr>
          <p:cNvPr id="2054" name="Slide Number Placeholder 205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>
              <a:spcBef>
                <a:spcPct val="50000"/>
              </a:spcBef>
            </a:pPr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055" name="Rectangle 2054"/>
          <p:cNvSpPr/>
          <p:nvPr/>
        </p:nvSpPr>
        <p:spPr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</a:ln>
        </p:spPr>
        <p:txBody>
          <a:bodyPr wrap="none" anchor="ctr" anchorCtr="0"/>
          <a:p>
            <a:pPr lvl="0" algn="ctr"/>
            <a:endParaRPr lang="en-GB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effectLst>
            <a:outerShdw blurRad="38100" dist="38100" dir="2700000">
              <a:srgbClr val="000000"/>
            </a:outerShdw>
          </a:effectLst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Tx/>
        <a:buFontTx/>
        <a:buChar char="–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effectLst>
            <a:outerShdw blurRad="38100" dist="38100" dir="2700000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itle 27649"/>
          <p:cNvSpPr>
            <a:spLocks noGrp="1"/>
          </p:cNvSpPr>
          <p:nvPr>
            <p:ph type="ctrTitle"/>
          </p:nvPr>
        </p:nvSpPr>
        <p:spPr>
          <a:ln/>
        </p:spPr>
        <p:txBody>
          <a:bodyPr anchor="b" anchorCtr="0">
            <a:spAutoFit/>
          </a:bodyPr>
          <a:p>
            <a:pPr algn="ctr" defTabSz="914400">
              <a:buNone/>
            </a:pPr>
            <a:r>
              <a:rPr kern="1200" baseline="0">
                <a:latin typeface="Tahoma" pitchFamily="34" charset="0"/>
              </a:rPr>
              <a:t>Fractions V</a:t>
            </a:r>
            <a:br>
              <a:rPr kern="1200" baseline="0">
                <a:latin typeface="Tahoma" pitchFamily="34" charset="0"/>
              </a:rPr>
            </a:br>
            <a:r>
              <a:rPr kern="1200" baseline="0">
                <a:latin typeface="Tahoma" pitchFamily="34" charset="0"/>
              </a:rPr>
              <a:t>Mixed Numbers</a:t>
            </a:r>
            <a:endParaRPr kern="1200" baseline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Title 3686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28800"/>
          </a:xfrm>
          <a:ln/>
        </p:spPr>
        <p:txBody>
          <a:bodyPr anchor="b" anchorCtr="0"/>
          <a:p>
            <a:pPr algn="ctr">
              <a:lnSpc>
                <a:spcPct val="70000"/>
              </a:lnSpc>
            </a:pPr>
            <a:br>
              <a:rPr sz="4800"/>
            </a:br>
            <a:r>
              <a:rPr sz="4800"/>
              <a:t>How is the mixed number below related to the </a:t>
            </a:r>
            <a:br>
              <a:rPr sz="4800"/>
            </a:br>
            <a:r>
              <a:rPr sz="4800"/>
              <a:t>improper fraction?</a:t>
            </a:r>
            <a:endParaRPr sz="4800"/>
          </a:p>
        </p:txBody>
      </p:sp>
      <p:sp>
        <p:nvSpPr>
          <p:cNvPr id="36867" name="Oval 36866"/>
          <p:cNvSpPr/>
          <p:nvPr/>
        </p:nvSpPr>
        <p:spPr>
          <a:xfrm>
            <a:off x="39624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68" name="Text Box 36867"/>
          <p:cNvSpPr txBox="1"/>
          <p:nvPr/>
        </p:nvSpPr>
        <p:spPr>
          <a:xfrm>
            <a:off x="5943600" y="42672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6869" name="Text Box 36868"/>
          <p:cNvSpPr txBox="1"/>
          <p:nvPr/>
        </p:nvSpPr>
        <p:spPr>
          <a:xfrm>
            <a:off x="6934200" y="3886200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11</a:t>
            </a:r>
            <a:endParaRPr sz="5400"/>
          </a:p>
        </p:txBody>
      </p:sp>
      <p:sp>
        <p:nvSpPr>
          <p:cNvPr id="36870" name="Straight Connector 36869"/>
          <p:cNvSpPr/>
          <p:nvPr/>
        </p:nvSpPr>
        <p:spPr>
          <a:xfrm>
            <a:off x="7010400" y="4724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71" name="Text Box 36870"/>
          <p:cNvSpPr txBox="1"/>
          <p:nvPr/>
        </p:nvSpPr>
        <p:spPr>
          <a:xfrm>
            <a:off x="7086600" y="46482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36872" name="Oval 36871"/>
          <p:cNvSpPr/>
          <p:nvPr/>
        </p:nvSpPr>
        <p:spPr>
          <a:xfrm>
            <a:off x="22098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73" name="Oval 36872"/>
          <p:cNvSpPr/>
          <p:nvPr/>
        </p:nvSpPr>
        <p:spPr>
          <a:xfrm>
            <a:off x="4572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74" name="Oval 36873"/>
          <p:cNvSpPr/>
          <p:nvPr/>
        </p:nvSpPr>
        <p:spPr>
          <a:xfrm>
            <a:off x="2209800" y="4191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75" name="Oval 36874"/>
          <p:cNvSpPr/>
          <p:nvPr/>
        </p:nvSpPr>
        <p:spPr>
          <a:xfrm>
            <a:off x="457200" y="4191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76" name="Oval 36875"/>
          <p:cNvSpPr/>
          <p:nvPr/>
        </p:nvSpPr>
        <p:spPr>
          <a:xfrm>
            <a:off x="3962400" y="4191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877" name="Freeform 36876"/>
          <p:cNvSpPr/>
          <p:nvPr/>
        </p:nvSpPr>
        <p:spPr>
          <a:xfrm rot="-5344508">
            <a:off x="4718050" y="4260850"/>
            <a:ext cx="917575" cy="766763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6878" name="Freeform 36877"/>
          <p:cNvSpPr/>
          <p:nvPr/>
        </p:nvSpPr>
        <p:spPr>
          <a:xfrm>
            <a:off x="4800600" y="5029200"/>
            <a:ext cx="762000" cy="838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6879" name="Straight Connector 36878"/>
          <p:cNvSpPr/>
          <p:nvPr/>
        </p:nvSpPr>
        <p:spPr>
          <a:xfrm>
            <a:off x="4800600" y="4191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0" name="Straight Connector 36879"/>
          <p:cNvSpPr/>
          <p:nvPr/>
        </p:nvSpPr>
        <p:spPr>
          <a:xfrm>
            <a:off x="3048000" y="1905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1" name="Straight Connector 36880"/>
          <p:cNvSpPr/>
          <p:nvPr/>
        </p:nvSpPr>
        <p:spPr>
          <a:xfrm>
            <a:off x="4800600" y="1905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2" name="Straight Connector 36881"/>
          <p:cNvSpPr/>
          <p:nvPr/>
        </p:nvSpPr>
        <p:spPr>
          <a:xfrm>
            <a:off x="1295400" y="4191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3" name="Straight Connector 36882"/>
          <p:cNvSpPr/>
          <p:nvPr/>
        </p:nvSpPr>
        <p:spPr>
          <a:xfrm>
            <a:off x="1295400" y="1905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4" name="Straight Connector 36883"/>
          <p:cNvSpPr/>
          <p:nvPr/>
        </p:nvSpPr>
        <p:spPr>
          <a:xfrm>
            <a:off x="3048000" y="4191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5" name="Text Box 36884"/>
          <p:cNvSpPr txBox="1"/>
          <p:nvPr/>
        </p:nvSpPr>
        <p:spPr>
          <a:xfrm>
            <a:off x="5943600" y="2667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6886" name="Text Box 36885"/>
          <p:cNvSpPr txBox="1"/>
          <p:nvPr/>
        </p:nvSpPr>
        <p:spPr>
          <a:xfrm>
            <a:off x="7391400" y="22860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</a:t>
            </a:r>
            <a:endParaRPr sz="5400"/>
          </a:p>
        </p:txBody>
      </p:sp>
      <p:sp>
        <p:nvSpPr>
          <p:cNvPr id="36887" name="Straight Connector 36886"/>
          <p:cNvSpPr/>
          <p:nvPr/>
        </p:nvSpPr>
        <p:spPr>
          <a:xfrm>
            <a:off x="7315200" y="31242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88" name="Text Box 36887"/>
          <p:cNvSpPr txBox="1"/>
          <p:nvPr/>
        </p:nvSpPr>
        <p:spPr>
          <a:xfrm>
            <a:off x="7391400" y="30480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36889" name="Text Box 36888"/>
          <p:cNvSpPr txBox="1"/>
          <p:nvPr/>
        </p:nvSpPr>
        <p:spPr>
          <a:xfrm>
            <a:off x="6705600" y="2590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5</a:t>
            </a:r>
            <a:endParaRPr sz="6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Title 3788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ln/>
        </p:spPr>
        <p:txBody>
          <a:bodyPr anchor="b" anchorCtr="0"/>
          <a:p>
            <a:pPr algn="ctr">
              <a:lnSpc>
                <a:spcPct val="80000"/>
              </a:lnSpc>
            </a:pPr>
            <a:br>
              <a:rPr sz="4800"/>
            </a:br>
            <a:r>
              <a:rPr sz="4800"/>
              <a:t>How to change an improper fraction to a mixed number</a:t>
            </a:r>
            <a:endParaRPr sz="4800"/>
          </a:p>
        </p:txBody>
      </p:sp>
      <p:sp>
        <p:nvSpPr>
          <p:cNvPr id="37892" name="Text Box 37891"/>
          <p:cNvSpPr txBox="1"/>
          <p:nvPr/>
        </p:nvSpPr>
        <p:spPr>
          <a:xfrm>
            <a:off x="6324600" y="4953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7893" name="Text Box 37892"/>
          <p:cNvSpPr txBox="1"/>
          <p:nvPr/>
        </p:nvSpPr>
        <p:spPr>
          <a:xfrm>
            <a:off x="7543800" y="4816475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5</a:t>
            </a:r>
            <a:endParaRPr sz="5400"/>
          </a:p>
        </p:txBody>
      </p:sp>
      <p:sp>
        <p:nvSpPr>
          <p:cNvPr id="37894" name="Straight Connector 37893"/>
          <p:cNvSpPr/>
          <p:nvPr/>
        </p:nvSpPr>
        <p:spPr>
          <a:xfrm>
            <a:off x="7467600" y="5654675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895" name="Text Box 37894"/>
          <p:cNvSpPr txBox="1"/>
          <p:nvPr/>
        </p:nvSpPr>
        <p:spPr>
          <a:xfrm>
            <a:off x="7543800" y="5578475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37898" name="Oval 37897"/>
          <p:cNvSpPr/>
          <p:nvPr/>
        </p:nvSpPr>
        <p:spPr>
          <a:xfrm>
            <a:off x="2209800" y="46482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7899" name="Oval 37898"/>
          <p:cNvSpPr/>
          <p:nvPr/>
        </p:nvSpPr>
        <p:spPr>
          <a:xfrm>
            <a:off x="457200" y="46482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7900" name="Oval 37899"/>
          <p:cNvSpPr/>
          <p:nvPr/>
        </p:nvSpPr>
        <p:spPr>
          <a:xfrm>
            <a:off x="3962400" y="46482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7901" name="Freeform 37900"/>
          <p:cNvSpPr/>
          <p:nvPr/>
        </p:nvSpPr>
        <p:spPr>
          <a:xfrm rot="-5344508">
            <a:off x="4718050" y="4718050"/>
            <a:ext cx="917575" cy="766763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7902" name="Freeform 37901"/>
          <p:cNvSpPr/>
          <p:nvPr/>
        </p:nvSpPr>
        <p:spPr>
          <a:xfrm>
            <a:off x="4800600" y="5486400"/>
            <a:ext cx="762000" cy="838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7903" name="Straight Connector 37902"/>
          <p:cNvSpPr/>
          <p:nvPr/>
        </p:nvSpPr>
        <p:spPr>
          <a:xfrm>
            <a:off x="4800600" y="46482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06" name="Straight Connector 37905"/>
          <p:cNvSpPr/>
          <p:nvPr/>
        </p:nvSpPr>
        <p:spPr>
          <a:xfrm>
            <a:off x="1295400" y="46482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08" name="Straight Connector 37907"/>
          <p:cNvSpPr/>
          <p:nvPr/>
        </p:nvSpPr>
        <p:spPr>
          <a:xfrm>
            <a:off x="3048000" y="46482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7914" name="Text Box 37913"/>
          <p:cNvSpPr txBox="1"/>
          <p:nvPr/>
        </p:nvSpPr>
        <p:spPr>
          <a:xfrm>
            <a:off x="1143000" y="1676400"/>
            <a:ext cx="7018338" cy="27717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buFont typeface="Wingdings" panose="05000000000000000000" pitchFamily="2" charset="2"/>
              <a:buChar char="§"/>
            </a:pPr>
            <a:r>
              <a:rPr sz="4400"/>
              <a:t> Divide the numerator by the </a:t>
            </a:r>
            <a:endParaRPr sz="4400"/>
          </a:p>
          <a:p>
            <a:r>
              <a:rPr sz="4400"/>
              <a:t>	denominator.</a:t>
            </a:r>
            <a:endParaRPr sz="4400"/>
          </a:p>
          <a:p>
            <a:pPr>
              <a:buFont typeface="Wingdings" panose="05000000000000000000" pitchFamily="2" charset="2"/>
              <a:buChar char="§"/>
            </a:pPr>
            <a:r>
              <a:rPr sz="4400"/>
              <a:t> Put your remainder over the </a:t>
            </a:r>
            <a:endParaRPr sz="4400"/>
          </a:p>
          <a:p>
            <a:r>
              <a:rPr sz="4400"/>
              <a:t>	denominator.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7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Title 3891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ln/>
        </p:spPr>
        <p:txBody>
          <a:bodyPr anchor="b" anchorCtr="0"/>
          <a:p>
            <a:pPr algn="ctr">
              <a:lnSpc>
                <a:spcPct val="80000"/>
              </a:lnSpc>
            </a:pPr>
            <a:br>
              <a:rPr sz="4800"/>
            </a:br>
            <a:r>
              <a:rPr sz="4800"/>
              <a:t>How to change an improper fraction to a mixed number</a:t>
            </a:r>
            <a:endParaRPr sz="4800"/>
          </a:p>
        </p:txBody>
      </p:sp>
      <p:sp>
        <p:nvSpPr>
          <p:cNvPr id="38915" name="Text Box 38914"/>
          <p:cNvSpPr txBox="1"/>
          <p:nvPr/>
        </p:nvSpPr>
        <p:spPr>
          <a:xfrm>
            <a:off x="6324600" y="4953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8916" name="Text Box 38915"/>
          <p:cNvSpPr txBox="1"/>
          <p:nvPr/>
        </p:nvSpPr>
        <p:spPr>
          <a:xfrm>
            <a:off x="7543800" y="4816475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5</a:t>
            </a:r>
            <a:endParaRPr sz="5400"/>
          </a:p>
        </p:txBody>
      </p:sp>
      <p:sp>
        <p:nvSpPr>
          <p:cNvPr id="38917" name="Straight Connector 38916"/>
          <p:cNvSpPr/>
          <p:nvPr/>
        </p:nvSpPr>
        <p:spPr>
          <a:xfrm>
            <a:off x="7467600" y="5654675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918" name="Text Box 38917"/>
          <p:cNvSpPr txBox="1"/>
          <p:nvPr/>
        </p:nvSpPr>
        <p:spPr>
          <a:xfrm>
            <a:off x="7543800" y="5578475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38919" name="Oval 38918"/>
          <p:cNvSpPr/>
          <p:nvPr/>
        </p:nvSpPr>
        <p:spPr>
          <a:xfrm>
            <a:off x="2209800" y="46482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8920" name="Oval 38919"/>
          <p:cNvSpPr/>
          <p:nvPr/>
        </p:nvSpPr>
        <p:spPr>
          <a:xfrm>
            <a:off x="457200" y="46482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8921" name="Oval 38920"/>
          <p:cNvSpPr/>
          <p:nvPr/>
        </p:nvSpPr>
        <p:spPr>
          <a:xfrm>
            <a:off x="3962400" y="46482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8922" name="Freeform 38921"/>
          <p:cNvSpPr/>
          <p:nvPr/>
        </p:nvSpPr>
        <p:spPr>
          <a:xfrm rot="-5344508">
            <a:off x="4718050" y="4718050"/>
            <a:ext cx="917575" cy="766763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8923" name="Freeform 38922"/>
          <p:cNvSpPr/>
          <p:nvPr/>
        </p:nvSpPr>
        <p:spPr>
          <a:xfrm>
            <a:off x="4800600" y="5486400"/>
            <a:ext cx="762000" cy="838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8924" name="Straight Connector 38923"/>
          <p:cNvSpPr/>
          <p:nvPr/>
        </p:nvSpPr>
        <p:spPr>
          <a:xfrm>
            <a:off x="4800600" y="46482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925" name="Straight Connector 38924"/>
          <p:cNvSpPr/>
          <p:nvPr/>
        </p:nvSpPr>
        <p:spPr>
          <a:xfrm>
            <a:off x="1295400" y="46482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926" name="Straight Connector 38925"/>
          <p:cNvSpPr/>
          <p:nvPr/>
        </p:nvSpPr>
        <p:spPr>
          <a:xfrm>
            <a:off x="3048000" y="46482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928" name="Text Box 38927"/>
          <p:cNvSpPr txBox="1"/>
          <p:nvPr/>
        </p:nvSpPr>
        <p:spPr>
          <a:xfrm>
            <a:off x="2286000" y="2438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38929" name="Text Box 38928"/>
          <p:cNvSpPr txBox="1"/>
          <p:nvPr/>
        </p:nvSpPr>
        <p:spPr>
          <a:xfrm>
            <a:off x="2971800" y="2343150"/>
            <a:ext cx="438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)</a:t>
            </a:r>
            <a:endParaRPr sz="6000"/>
          </a:p>
        </p:txBody>
      </p:sp>
      <p:sp>
        <p:nvSpPr>
          <p:cNvPr id="38931" name="Straight Connector 38930"/>
          <p:cNvSpPr/>
          <p:nvPr/>
        </p:nvSpPr>
        <p:spPr>
          <a:xfrm>
            <a:off x="3124200" y="2590800"/>
            <a:ext cx="1295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8932" name="Text Box 38931"/>
          <p:cNvSpPr txBox="1"/>
          <p:nvPr/>
        </p:nvSpPr>
        <p:spPr>
          <a:xfrm>
            <a:off x="3581400" y="2438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5</a:t>
            </a:r>
            <a:endParaRPr sz="6000"/>
          </a:p>
        </p:txBody>
      </p:sp>
      <p:sp>
        <p:nvSpPr>
          <p:cNvPr id="38933" name="Straight Connector 38932"/>
          <p:cNvSpPr/>
          <p:nvPr/>
        </p:nvSpPr>
        <p:spPr>
          <a:xfrm flipH="1">
            <a:off x="4267200" y="2895600"/>
            <a:ext cx="7620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8934" name="Text Box 38933"/>
          <p:cNvSpPr txBox="1"/>
          <p:nvPr/>
        </p:nvSpPr>
        <p:spPr>
          <a:xfrm>
            <a:off x="5241925" y="2413000"/>
            <a:ext cx="2689225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numerator</a:t>
            </a:r>
            <a:endParaRPr sz="4800"/>
          </a:p>
        </p:txBody>
      </p:sp>
      <p:sp>
        <p:nvSpPr>
          <p:cNvPr id="38935" name="Text Box 38934"/>
          <p:cNvSpPr txBox="1"/>
          <p:nvPr/>
        </p:nvSpPr>
        <p:spPr>
          <a:xfrm>
            <a:off x="762000" y="3352800"/>
            <a:ext cx="3008313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400"/>
              <a:t>denominator</a:t>
            </a:r>
            <a:endParaRPr sz="4400"/>
          </a:p>
        </p:txBody>
      </p:sp>
      <p:sp>
        <p:nvSpPr>
          <p:cNvPr id="38936" name="Straight Connector 38935"/>
          <p:cNvSpPr/>
          <p:nvPr/>
        </p:nvSpPr>
        <p:spPr>
          <a:xfrm flipV="1">
            <a:off x="1219200" y="3048000"/>
            <a:ext cx="990600" cy="45720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4" grpId="0"/>
      <p:bldP spid="389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Title 3993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ln/>
        </p:spPr>
        <p:txBody>
          <a:bodyPr anchor="b" anchorCtr="0"/>
          <a:p>
            <a:pPr algn="ctr">
              <a:lnSpc>
                <a:spcPct val="80000"/>
              </a:lnSpc>
            </a:pPr>
            <a:br>
              <a:rPr sz="4800"/>
            </a:br>
            <a:r>
              <a:rPr sz="4800"/>
              <a:t>How to change an improper fraction to a mixed number</a:t>
            </a:r>
            <a:endParaRPr sz="4800"/>
          </a:p>
        </p:txBody>
      </p:sp>
      <p:sp>
        <p:nvSpPr>
          <p:cNvPr id="39939" name="Text Box 39938"/>
          <p:cNvSpPr txBox="1"/>
          <p:nvPr/>
        </p:nvSpPr>
        <p:spPr>
          <a:xfrm>
            <a:off x="6324600" y="4953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9940" name="Text Box 39939"/>
          <p:cNvSpPr txBox="1"/>
          <p:nvPr/>
        </p:nvSpPr>
        <p:spPr>
          <a:xfrm>
            <a:off x="7543800" y="4816475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5</a:t>
            </a:r>
            <a:endParaRPr sz="5400"/>
          </a:p>
        </p:txBody>
      </p:sp>
      <p:sp>
        <p:nvSpPr>
          <p:cNvPr id="39941" name="Straight Connector 39940"/>
          <p:cNvSpPr/>
          <p:nvPr/>
        </p:nvSpPr>
        <p:spPr>
          <a:xfrm>
            <a:off x="7467600" y="5654675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42" name="Text Box 39941"/>
          <p:cNvSpPr txBox="1"/>
          <p:nvPr/>
        </p:nvSpPr>
        <p:spPr>
          <a:xfrm>
            <a:off x="7543800" y="5578475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39943" name="Oval 39942"/>
          <p:cNvSpPr/>
          <p:nvPr/>
        </p:nvSpPr>
        <p:spPr>
          <a:xfrm>
            <a:off x="2209800" y="46482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944" name="Oval 39943"/>
          <p:cNvSpPr/>
          <p:nvPr/>
        </p:nvSpPr>
        <p:spPr>
          <a:xfrm>
            <a:off x="457200" y="46482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945" name="Oval 39944"/>
          <p:cNvSpPr/>
          <p:nvPr/>
        </p:nvSpPr>
        <p:spPr>
          <a:xfrm>
            <a:off x="3962400" y="46482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946" name="Freeform 39945"/>
          <p:cNvSpPr/>
          <p:nvPr/>
        </p:nvSpPr>
        <p:spPr>
          <a:xfrm rot="-5344508">
            <a:off x="4718050" y="4718050"/>
            <a:ext cx="917575" cy="766763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9947" name="Freeform 39946"/>
          <p:cNvSpPr/>
          <p:nvPr/>
        </p:nvSpPr>
        <p:spPr>
          <a:xfrm>
            <a:off x="4800600" y="5486400"/>
            <a:ext cx="762000" cy="838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9948" name="Straight Connector 39947"/>
          <p:cNvSpPr/>
          <p:nvPr/>
        </p:nvSpPr>
        <p:spPr>
          <a:xfrm>
            <a:off x="4800600" y="46482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49" name="Straight Connector 39948"/>
          <p:cNvSpPr/>
          <p:nvPr/>
        </p:nvSpPr>
        <p:spPr>
          <a:xfrm>
            <a:off x="1295400" y="46482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0" name="Straight Connector 39949"/>
          <p:cNvSpPr/>
          <p:nvPr/>
        </p:nvSpPr>
        <p:spPr>
          <a:xfrm>
            <a:off x="3048000" y="46482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1" name="Text Box 39950"/>
          <p:cNvSpPr txBox="1"/>
          <p:nvPr/>
        </p:nvSpPr>
        <p:spPr>
          <a:xfrm>
            <a:off x="2286000" y="2438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39952" name="Text Box 39951"/>
          <p:cNvSpPr txBox="1"/>
          <p:nvPr/>
        </p:nvSpPr>
        <p:spPr>
          <a:xfrm>
            <a:off x="2971800" y="2343150"/>
            <a:ext cx="438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)</a:t>
            </a:r>
            <a:endParaRPr sz="6000"/>
          </a:p>
        </p:txBody>
      </p:sp>
      <p:sp>
        <p:nvSpPr>
          <p:cNvPr id="39953" name="Straight Connector 39952"/>
          <p:cNvSpPr/>
          <p:nvPr/>
        </p:nvSpPr>
        <p:spPr>
          <a:xfrm>
            <a:off x="3124200" y="2590800"/>
            <a:ext cx="1295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9954" name="Text Box 39953"/>
          <p:cNvSpPr txBox="1"/>
          <p:nvPr/>
        </p:nvSpPr>
        <p:spPr>
          <a:xfrm>
            <a:off x="3581400" y="2438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5</a:t>
            </a:r>
            <a:endParaRPr sz="6000"/>
          </a:p>
        </p:txBody>
      </p:sp>
      <p:sp>
        <p:nvSpPr>
          <p:cNvPr id="39955" name="Straight Connector 39954"/>
          <p:cNvSpPr/>
          <p:nvPr/>
        </p:nvSpPr>
        <p:spPr>
          <a:xfrm flipH="1">
            <a:off x="4267200" y="2895600"/>
            <a:ext cx="762000" cy="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9956" name="Text Box 39955"/>
          <p:cNvSpPr txBox="1"/>
          <p:nvPr/>
        </p:nvSpPr>
        <p:spPr>
          <a:xfrm>
            <a:off x="5241925" y="2413000"/>
            <a:ext cx="2689225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numerator</a:t>
            </a:r>
            <a:endParaRPr sz="4800"/>
          </a:p>
        </p:txBody>
      </p:sp>
      <p:sp>
        <p:nvSpPr>
          <p:cNvPr id="39957" name="Text Box 39956"/>
          <p:cNvSpPr txBox="1"/>
          <p:nvPr/>
        </p:nvSpPr>
        <p:spPr>
          <a:xfrm>
            <a:off x="762000" y="3352800"/>
            <a:ext cx="3008313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400"/>
              <a:t>denominator</a:t>
            </a:r>
            <a:endParaRPr sz="4400"/>
          </a:p>
        </p:txBody>
      </p:sp>
      <p:sp>
        <p:nvSpPr>
          <p:cNvPr id="39958" name="Straight Connector 39957"/>
          <p:cNvSpPr/>
          <p:nvPr/>
        </p:nvSpPr>
        <p:spPr>
          <a:xfrm flipV="1">
            <a:off x="1219200" y="3048000"/>
            <a:ext cx="990600" cy="457200"/>
          </a:xfrm>
          <a:prstGeom prst="line">
            <a:avLst/>
          </a:prstGeom>
          <a:ln w="76200" cap="flat" cmpd="sng">
            <a:solidFill>
              <a:srgbClr val="FF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9959" name="Text Box 39958"/>
          <p:cNvSpPr txBox="1"/>
          <p:nvPr/>
        </p:nvSpPr>
        <p:spPr>
          <a:xfrm>
            <a:off x="3581400" y="1600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2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39960" name="Text Box 39959"/>
          <p:cNvSpPr txBox="1"/>
          <p:nvPr/>
        </p:nvSpPr>
        <p:spPr>
          <a:xfrm>
            <a:off x="4267200" y="1600200"/>
            <a:ext cx="438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r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39961" name="Text Box 39960"/>
          <p:cNvSpPr txBox="1"/>
          <p:nvPr/>
        </p:nvSpPr>
        <p:spPr>
          <a:xfrm>
            <a:off x="4800600" y="1600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1</a:t>
            </a:r>
            <a:endParaRPr sz="6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9" grpId="0"/>
      <p:bldP spid="39960" grpId="0"/>
      <p:bldP spid="399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Title 4096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ln/>
        </p:spPr>
        <p:txBody>
          <a:bodyPr anchor="b" anchorCtr="0"/>
          <a:p>
            <a:pPr algn="ctr">
              <a:lnSpc>
                <a:spcPct val="80000"/>
              </a:lnSpc>
            </a:pPr>
            <a:br>
              <a:rPr sz="4800"/>
            </a:br>
            <a:r>
              <a:rPr sz="4800"/>
              <a:t>How to change an improper fraction to a mixed number</a:t>
            </a:r>
            <a:endParaRPr sz="4800"/>
          </a:p>
        </p:txBody>
      </p:sp>
      <p:sp>
        <p:nvSpPr>
          <p:cNvPr id="40963" name="Text Box 40962"/>
          <p:cNvSpPr txBox="1"/>
          <p:nvPr/>
        </p:nvSpPr>
        <p:spPr>
          <a:xfrm>
            <a:off x="6324600" y="4953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0964" name="Text Box 40963"/>
          <p:cNvSpPr txBox="1"/>
          <p:nvPr/>
        </p:nvSpPr>
        <p:spPr>
          <a:xfrm>
            <a:off x="7543800" y="4816475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5</a:t>
            </a:r>
            <a:endParaRPr sz="5400"/>
          </a:p>
        </p:txBody>
      </p:sp>
      <p:sp>
        <p:nvSpPr>
          <p:cNvPr id="40965" name="Straight Connector 40964"/>
          <p:cNvSpPr/>
          <p:nvPr/>
        </p:nvSpPr>
        <p:spPr>
          <a:xfrm>
            <a:off x="7467600" y="5654675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66" name="Text Box 40965"/>
          <p:cNvSpPr txBox="1"/>
          <p:nvPr/>
        </p:nvSpPr>
        <p:spPr>
          <a:xfrm>
            <a:off x="7543800" y="5578475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40967" name="Oval 40966"/>
          <p:cNvSpPr/>
          <p:nvPr/>
        </p:nvSpPr>
        <p:spPr>
          <a:xfrm>
            <a:off x="2514600" y="5105400"/>
            <a:ext cx="1219200" cy="1219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0968" name="Oval 40967"/>
          <p:cNvSpPr/>
          <p:nvPr/>
        </p:nvSpPr>
        <p:spPr>
          <a:xfrm>
            <a:off x="762000" y="5105400"/>
            <a:ext cx="1219200" cy="1219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0969" name="Oval 40968"/>
          <p:cNvSpPr/>
          <p:nvPr/>
        </p:nvSpPr>
        <p:spPr>
          <a:xfrm>
            <a:off x="4267200" y="5105400"/>
            <a:ext cx="1219200" cy="1219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0970" name="Freeform 40969"/>
          <p:cNvSpPr/>
          <p:nvPr/>
        </p:nvSpPr>
        <p:spPr>
          <a:xfrm rot="-5344508">
            <a:off x="4876800" y="5105400"/>
            <a:ext cx="609600" cy="6096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0971" name="Freeform 40970"/>
          <p:cNvSpPr/>
          <p:nvPr/>
        </p:nvSpPr>
        <p:spPr>
          <a:xfrm>
            <a:off x="4905375" y="5638800"/>
            <a:ext cx="581025" cy="6858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40972" name="Straight Connector 40971"/>
          <p:cNvSpPr/>
          <p:nvPr/>
        </p:nvSpPr>
        <p:spPr>
          <a:xfrm>
            <a:off x="4876800" y="5105400"/>
            <a:ext cx="1588" cy="1219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73" name="Straight Connector 40972"/>
          <p:cNvSpPr/>
          <p:nvPr/>
        </p:nvSpPr>
        <p:spPr>
          <a:xfrm flipH="1">
            <a:off x="1371600" y="5105400"/>
            <a:ext cx="0" cy="1219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74" name="Straight Connector 40973"/>
          <p:cNvSpPr/>
          <p:nvPr/>
        </p:nvSpPr>
        <p:spPr>
          <a:xfrm flipH="1">
            <a:off x="3124200" y="5105400"/>
            <a:ext cx="0" cy="12192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75" name="Text Box 40974"/>
          <p:cNvSpPr txBox="1"/>
          <p:nvPr/>
        </p:nvSpPr>
        <p:spPr>
          <a:xfrm>
            <a:off x="2286000" y="2438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40976" name="Text Box 40975"/>
          <p:cNvSpPr txBox="1"/>
          <p:nvPr/>
        </p:nvSpPr>
        <p:spPr>
          <a:xfrm>
            <a:off x="2971800" y="2343150"/>
            <a:ext cx="438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)</a:t>
            </a:r>
            <a:endParaRPr sz="6000"/>
          </a:p>
        </p:txBody>
      </p:sp>
      <p:sp>
        <p:nvSpPr>
          <p:cNvPr id="40977" name="Straight Connector 40976"/>
          <p:cNvSpPr/>
          <p:nvPr/>
        </p:nvSpPr>
        <p:spPr>
          <a:xfrm>
            <a:off x="3124200" y="2590800"/>
            <a:ext cx="1295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78" name="Text Box 40977"/>
          <p:cNvSpPr txBox="1"/>
          <p:nvPr/>
        </p:nvSpPr>
        <p:spPr>
          <a:xfrm>
            <a:off x="3581400" y="2438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5</a:t>
            </a:r>
            <a:endParaRPr sz="6000"/>
          </a:p>
        </p:txBody>
      </p:sp>
      <p:sp>
        <p:nvSpPr>
          <p:cNvPr id="40979" name="Straight Connector 40978"/>
          <p:cNvSpPr/>
          <p:nvPr/>
        </p:nvSpPr>
        <p:spPr>
          <a:xfrm flipH="1">
            <a:off x="4267200" y="2895600"/>
            <a:ext cx="762000" cy="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980" name="Text Box 40979"/>
          <p:cNvSpPr txBox="1"/>
          <p:nvPr/>
        </p:nvSpPr>
        <p:spPr>
          <a:xfrm>
            <a:off x="5241925" y="2413000"/>
            <a:ext cx="2689225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/>
              <a:t>numerator</a:t>
            </a:r>
            <a:endParaRPr sz="4800"/>
          </a:p>
        </p:txBody>
      </p:sp>
      <p:sp>
        <p:nvSpPr>
          <p:cNvPr id="40981" name="Text Box 40980"/>
          <p:cNvSpPr txBox="1"/>
          <p:nvPr/>
        </p:nvSpPr>
        <p:spPr>
          <a:xfrm>
            <a:off x="228600" y="1905000"/>
            <a:ext cx="3008313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400"/>
              <a:t>denominator</a:t>
            </a:r>
            <a:endParaRPr sz="4400"/>
          </a:p>
        </p:txBody>
      </p:sp>
      <p:sp>
        <p:nvSpPr>
          <p:cNvPr id="40982" name="Straight Connector 40981"/>
          <p:cNvSpPr/>
          <p:nvPr/>
        </p:nvSpPr>
        <p:spPr>
          <a:xfrm>
            <a:off x="1143000" y="2590800"/>
            <a:ext cx="1066800" cy="457200"/>
          </a:xfrm>
          <a:prstGeom prst="line">
            <a:avLst/>
          </a:prstGeom>
          <a:ln w="762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0983" name="Text Box 40982"/>
          <p:cNvSpPr txBox="1"/>
          <p:nvPr/>
        </p:nvSpPr>
        <p:spPr>
          <a:xfrm>
            <a:off x="3581400" y="1600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40985" name="Text Box 40984"/>
          <p:cNvSpPr txBox="1"/>
          <p:nvPr/>
        </p:nvSpPr>
        <p:spPr>
          <a:xfrm>
            <a:off x="4419600" y="1295400"/>
            <a:ext cx="5334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4800">
                <a:solidFill>
                  <a:srgbClr val="FF0000"/>
                </a:solidFill>
              </a:rPr>
              <a:t>1</a:t>
            </a:r>
            <a:endParaRPr sz="4800">
              <a:solidFill>
                <a:srgbClr val="FF0000"/>
              </a:solidFill>
            </a:endParaRPr>
          </a:p>
        </p:txBody>
      </p:sp>
      <p:sp>
        <p:nvSpPr>
          <p:cNvPr id="40986" name="Text Box 40985"/>
          <p:cNvSpPr txBox="1"/>
          <p:nvPr/>
        </p:nvSpPr>
        <p:spPr>
          <a:xfrm>
            <a:off x="1295400" y="3276600"/>
            <a:ext cx="6591300" cy="14319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400"/>
              <a:t>Put your remainder over the </a:t>
            </a:r>
            <a:endParaRPr sz="4400"/>
          </a:p>
          <a:p>
            <a:r>
              <a:rPr sz="4400"/>
              <a:t>Denominator.</a:t>
            </a:r>
            <a:endParaRPr sz="4400"/>
          </a:p>
        </p:txBody>
      </p:sp>
      <p:sp>
        <p:nvSpPr>
          <p:cNvPr id="40987" name="Straight Connector 40986"/>
          <p:cNvSpPr/>
          <p:nvPr/>
        </p:nvSpPr>
        <p:spPr>
          <a:xfrm>
            <a:off x="4267200" y="1981200"/>
            <a:ext cx="7620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0988" name="Text Box 40987"/>
          <p:cNvSpPr txBox="1"/>
          <p:nvPr/>
        </p:nvSpPr>
        <p:spPr>
          <a:xfrm>
            <a:off x="4419600" y="1905000"/>
            <a:ext cx="488950" cy="8239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800">
                <a:solidFill>
                  <a:srgbClr val="FF0000"/>
                </a:solidFill>
              </a:rPr>
              <a:t>2</a:t>
            </a:r>
            <a:endParaRPr sz="4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5" grpId="0"/>
      <p:bldP spid="40986" grpId="0"/>
      <p:bldP spid="409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Title 41985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1143000"/>
          </a:xfrm>
          <a:ln/>
        </p:spPr>
        <p:txBody>
          <a:bodyPr anchor="b" anchorCtr="0"/>
          <a:p>
            <a:pPr algn="ctr"/>
            <a:r>
              <a:t>Change this improper fraction to a mixed number.</a:t>
            </a:r>
          </a:p>
        </p:txBody>
      </p:sp>
      <p:sp>
        <p:nvSpPr>
          <p:cNvPr id="41987" name="Text Box 41986"/>
          <p:cNvSpPr txBox="1"/>
          <p:nvPr/>
        </p:nvSpPr>
        <p:spPr>
          <a:xfrm>
            <a:off x="2117725" y="264795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7</a:t>
            </a:r>
            <a:endParaRPr sz="6000"/>
          </a:p>
        </p:txBody>
      </p:sp>
      <p:sp>
        <p:nvSpPr>
          <p:cNvPr id="41988" name="Straight Connector 41987"/>
          <p:cNvSpPr/>
          <p:nvPr/>
        </p:nvSpPr>
        <p:spPr>
          <a:xfrm>
            <a:off x="1905000" y="36576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989" name="Text Box 41988"/>
          <p:cNvSpPr txBox="1"/>
          <p:nvPr/>
        </p:nvSpPr>
        <p:spPr>
          <a:xfrm>
            <a:off x="2133600" y="3733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  <p:sp>
        <p:nvSpPr>
          <p:cNvPr id="41990" name="Text Box 41989"/>
          <p:cNvSpPr txBox="1"/>
          <p:nvPr/>
        </p:nvSpPr>
        <p:spPr>
          <a:xfrm>
            <a:off x="3352800" y="3048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1991" name="Text Box 41990"/>
          <p:cNvSpPr txBox="1"/>
          <p:nvPr/>
        </p:nvSpPr>
        <p:spPr>
          <a:xfrm>
            <a:off x="4495800" y="3200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  <p:sp>
        <p:nvSpPr>
          <p:cNvPr id="41992" name="Text Box 41991"/>
          <p:cNvSpPr txBox="1"/>
          <p:nvPr/>
        </p:nvSpPr>
        <p:spPr>
          <a:xfrm>
            <a:off x="5105400" y="3124200"/>
            <a:ext cx="438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)</a:t>
            </a:r>
            <a:endParaRPr sz="6000"/>
          </a:p>
        </p:txBody>
      </p:sp>
      <p:sp>
        <p:nvSpPr>
          <p:cNvPr id="41993" name="Straight Connector 41992"/>
          <p:cNvSpPr/>
          <p:nvPr/>
        </p:nvSpPr>
        <p:spPr>
          <a:xfrm flipH="1">
            <a:off x="5257800" y="3352800"/>
            <a:ext cx="1676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994" name="Text Box 41993"/>
          <p:cNvSpPr txBox="1"/>
          <p:nvPr/>
        </p:nvSpPr>
        <p:spPr>
          <a:xfrm>
            <a:off x="5715000" y="320040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7</a:t>
            </a:r>
            <a:endParaRPr sz="6000"/>
          </a:p>
          <a:p/>
        </p:txBody>
      </p:sp>
      <p:sp>
        <p:nvSpPr>
          <p:cNvPr id="41995" name="Text Box 41994"/>
          <p:cNvSpPr txBox="1"/>
          <p:nvPr/>
        </p:nvSpPr>
        <p:spPr>
          <a:xfrm>
            <a:off x="5775325" y="219075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  <a:p/>
        </p:txBody>
      </p:sp>
      <p:sp>
        <p:nvSpPr>
          <p:cNvPr id="41996" name="Text Box 41995"/>
          <p:cNvSpPr txBox="1"/>
          <p:nvPr/>
        </p:nvSpPr>
        <p:spPr>
          <a:xfrm>
            <a:off x="6400800" y="2209800"/>
            <a:ext cx="438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r</a:t>
            </a:r>
            <a:endParaRPr sz="6000"/>
          </a:p>
          <a:p/>
        </p:txBody>
      </p:sp>
      <p:sp>
        <p:nvSpPr>
          <p:cNvPr id="41997" name="Text Box 41996"/>
          <p:cNvSpPr txBox="1"/>
          <p:nvPr/>
        </p:nvSpPr>
        <p:spPr>
          <a:xfrm>
            <a:off x="6781800" y="220980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  <a:p/>
        </p:txBody>
      </p:sp>
      <p:sp>
        <p:nvSpPr>
          <p:cNvPr id="41998" name="Text Box 41997"/>
          <p:cNvSpPr txBox="1"/>
          <p:nvPr/>
        </p:nvSpPr>
        <p:spPr>
          <a:xfrm>
            <a:off x="685800" y="4648200"/>
            <a:ext cx="5768975" cy="14319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400"/>
              <a:t>Put your remainder over </a:t>
            </a:r>
            <a:endParaRPr sz="4400"/>
          </a:p>
          <a:p>
            <a:r>
              <a:rPr sz="4400"/>
              <a:t>the denominator.</a:t>
            </a:r>
            <a:endParaRPr sz="4400"/>
          </a:p>
        </p:txBody>
      </p:sp>
      <p:sp>
        <p:nvSpPr>
          <p:cNvPr id="41999" name="Text Box 41998"/>
          <p:cNvSpPr txBox="1"/>
          <p:nvPr/>
        </p:nvSpPr>
        <p:spPr>
          <a:xfrm>
            <a:off x="6629400" y="4724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2000" name="Text Box 41999"/>
          <p:cNvSpPr txBox="1"/>
          <p:nvPr/>
        </p:nvSpPr>
        <p:spPr>
          <a:xfrm>
            <a:off x="7543800" y="4648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42001" name="Text Box 42000"/>
          <p:cNvSpPr txBox="1"/>
          <p:nvPr/>
        </p:nvSpPr>
        <p:spPr>
          <a:xfrm>
            <a:off x="8366125" y="48418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42002" name="Text Box 42001"/>
          <p:cNvSpPr txBox="1"/>
          <p:nvPr/>
        </p:nvSpPr>
        <p:spPr>
          <a:xfrm>
            <a:off x="8229600" y="41910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</p:txBody>
      </p:sp>
      <p:sp>
        <p:nvSpPr>
          <p:cNvPr id="42003" name="Straight Connector 42002"/>
          <p:cNvSpPr/>
          <p:nvPr/>
        </p:nvSpPr>
        <p:spPr>
          <a:xfrm flipV="1">
            <a:off x="8153400" y="5105400"/>
            <a:ext cx="685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2004" name="Text Box 42003"/>
          <p:cNvSpPr txBox="1"/>
          <p:nvPr/>
        </p:nvSpPr>
        <p:spPr>
          <a:xfrm>
            <a:off x="8229600" y="5105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2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2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  <p:bldP spid="41992" grpId="0"/>
      <p:bldP spid="41994" grpId="0"/>
      <p:bldP spid="41995" grpId="0"/>
      <p:bldP spid="41996" grpId="0"/>
      <p:bldP spid="41997" grpId="0"/>
      <p:bldP spid="41998" grpId="0"/>
      <p:bldP spid="41999" grpId="0"/>
      <p:bldP spid="42000" grpId="0"/>
      <p:bldP spid="42001" grpId="0"/>
      <p:bldP spid="42002" grpId="0"/>
      <p:bldP spid="4200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Title 44033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1143000"/>
          </a:xfrm>
          <a:ln/>
        </p:spPr>
        <p:txBody>
          <a:bodyPr anchor="b" anchorCtr="0"/>
          <a:p>
            <a:pPr algn="ctr"/>
            <a:r>
              <a:t>Change this improper fraction to a mixed number.</a:t>
            </a:r>
          </a:p>
        </p:txBody>
      </p:sp>
      <p:sp>
        <p:nvSpPr>
          <p:cNvPr id="44035" name="Text Box 44034"/>
          <p:cNvSpPr txBox="1"/>
          <p:nvPr/>
        </p:nvSpPr>
        <p:spPr>
          <a:xfrm>
            <a:off x="2117725" y="264795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8</a:t>
            </a:r>
            <a:endParaRPr sz="6000"/>
          </a:p>
        </p:txBody>
      </p:sp>
      <p:sp>
        <p:nvSpPr>
          <p:cNvPr id="44036" name="Straight Connector 44035"/>
          <p:cNvSpPr/>
          <p:nvPr/>
        </p:nvSpPr>
        <p:spPr>
          <a:xfrm>
            <a:off x="1905000" y="36576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4037" name="Text Box 44036"/>
          <p:cNvSpPr txBox="1"/>
          <p:nvPr/>
        </p:nvSpPr>
        <p:spPr>
          <a:xfrm>
            <a:off x="2133600" y="3733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  <p:sp>
        <p:nvSpPr>
          <p:cNvPr id="44038" name="Text Box 44037"/>
          <p:cNvSpPr txBox="1"/>
          <p:nvPr/>
        </p:nvSpPr>
        <p:spPr>
          <a:xfrm>
            <a:off x="3352800" y="3048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4039" name="Text Box 44038"/>
          <p:cNvSpPr txBox="1"/>
          <p:nvPr/>
        </p:nvSpPr>
        <p:spPr>
          <a:xfrm>
            <a:off x="4495800" y="3200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  <p:sp>
        <p:nvSpPr>
          <p:cNvPr id="44040" name="Text Box 44039"/>
          <p:cNvSpPr txBox="1"/>
          <p:nvPr/>
        </p:nvSpPr>
        <p:spPr>
          <a:xfrm>
            <a:off x="5105400" y="3124200"/>
            <a:ext cx="438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)</a:t>
            </a:r>
            <a:endParaRPr sz="6000"/>
          </a:p>
        </p:txBody>
      </p:sp>
      <p:sp>
        <p:nvSpPr>
          <p:cNvPr id="44041" name="Straight Connector 44040"/>
          <p:cNvSpPr/>
          <p:nvPr/>
        </p:nvSpPr>
        <p:spPr>
          <a:xfrm flipH="1">
            <a:off x="5257800" y="3352800"/>
            <a:ext cx="1676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4042" name="Text Box 44041"/>
          <p:cNvSpPr txBox="1"/>
          <p:nvPr/>
        </p:nvSpPr>
        <p:spPr>
          <a:xfrm>
            <a:off x="5715000" y="320040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8</a:t>
            </a:r>
            <a:endParaRPr sz="6000"/>
          </a:p>
          <a:p/>
        </p:txBody>
      </p:sp>
      <p:sp>
        <p:nvSpPr>
          <p:cNvPr id="44043" name="Text Box 44042"/>
          <p:cNvSpPr txBox="1"/>
          <p:nvPr/>
        </p:nvSpPr>
        <p:spPr>
          <a:xfrm>
            <a:off x="5775325" y="219075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  <a:p/>
        </p:txBody>
      </p:sp>
      <p:sp>
        <p:nvSpPr>
          <p:cNvPr id="44044" name="Text Box 44043"/>
          <p:cNvSpPr txBox="1"/>
          <p:nvPr/>
        </p:nvSpPr>
        <p:spPr>
          <a:xfrm>
            <a:off x="6400800" y="2209800"/>
            <a:ext cx="438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r</a:t>
            </a:r>
            <a:endParaRPr sz="6000"/>
          </a:p>
          <a:p/>
        </p:txBody>
      </p:sp>
      <p:sp>
        <p:nvSpPr>
          <p:cNvPr id="44045" name="Text Box 44044"/>
          <p:cNvSpPr txBox="1"/>
          <p:nvPr/>
        </p:nvSpPr>
        <p:spPr>
          <a:xfrm>
            <a:off x="6781800" y="220980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  <a:p/>
        </p:txBody>
      </p:sp>
      <p:sp>
        <p:nvSpPr>
          <p:cNvPr id="44046" name="Text Box 44045"/>
          <p:cNvSpPr txBox="1"/>
          <p:nvPr/>
        </p:nvSpPr>
        <p:spPr>
          <a:xfrm>
            <a:off x="685800" y="4648200"/>
            <a:ext cx="5768975" cy="14319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400"/>
              <a:t>Put your remainder over </a:t>
            </a:r>
            <a:endParaRPr sz="4400"/>
          </a:p>
          <a:p>
            <a:r>
              <a:rPr sz="4400"/>
              <a:t>the denominator.</a:t>
            </a:r>
            <a:endParaRPr sz="4400"/>
          </a:p>
        </p:txBody>
      </p:sp>
      <p:sp>
        <p:nvSpPr>
          <p:cNvPr id="44047" name="Text Box 44046"/>
          <p:cNvSpPr txBox="1"/>
          <p:nvPr/>
        </p:nvSpPr>
        <p:spPr>
          <a:xfrm>
            <a:off x="6629400" y="4724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4048" name="Text Box 44047"/>
          <p:cNvSpPr txBox="1"/>
          <p:nvPr/>
        </p:nvSpPr>
        <p:spPr>
          <a:xfrm>
            <a:off x="7543800" y="4648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44049" name="Text Box 44048"/>
          <p:cNvSpPr txBox="1"/>
          <p:nvPr/>
        </p:nvSpPr>
        <p:spPr>
          <a:xfrm>
            <a:off x="8366125" y="48418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44050" name="Text Box 44049"/>
          <p:cNvSpPr txBox="1"/>
          <p:nvPr/>
        </p:nvSpPr>
        <p:spPr>
          <a:xfrm>
            <a:off x="8229600" y="41910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44051" name="Straight Connector 44050"/>
          <p:cNvSpPr/>
          <p:nvPr/>
        </p:nvSpPr>
        <p:spPr>
          <a:xfrm flipV="1">
            <a:off x="8153400" y="5105400"/>
            <a:ext cx="685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4052" name="Text Box 44051"/>
          <p:cNvSpPr txBox="1"/>
          <p:nvPr/>
        </p:nvSpPr>
        <p:spPr>
          <a:xfrm>
            <a:off x="8229600" y="5105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9" grpId="0"/>
      <p:bldP spid="44040" grpId="0"/>
      <p:bldP spid="44042" grpId="0"/>
      <p:bldP spid="44043" grpId="0"/>
      <p:bldP spid="44044" grpId="0"/>
      <p:bldP spid="44045" grpId="0"/>
      <p:bldP spid="44046" grpId="0"/>
      <p:bldP spid="44047" grpId="0"/>
      <p:bldP spid="44048" grpId="0"/>
      <p:bldP spid="44049" grpId="0"/>
      <p:bldP spid="44050" grpId="0"/>
      <p:bldP spid="440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Title 45057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1143000"/>
          </a:xfrm>
          <a:ln/>
        </p:spPr>
        <p:txBody>
          <a:bodyPr anchor="b" anchorCtr="0"/>
          <a:p>
            <a:pPr algn="ctr"/>
            <a:r>
              <a:t>Change this improper fraction to a mixed number.</a:t>
            </a:r>
          </a:p>
        </p:txBody>
      </p:sp>
      <p:sp>
        <p:nvSpPr>
          <p:cNvPr id="45059" name="Text Box 45058"/>
          <p:cNvSpPr txBox="1"/>
          <p:nvPr/>
        </p:nvSpPr>
        <p:spPr>
          <a:xfrm>
            <a:off x="2117725" y="264795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9</a:t>
            </a:r>
            <a:endParaRPr sz="6000"/>
          </a:p>
        </p:txBody>
      </p:sp>
      <p:sp>
        <p:nvSpPr>
          <p:cNvPr id="45060" name="Straight Connector 45059"/>
          <p:cNvSpPr/>
          <p:nvPr/>
        </p:nvSpPr>
        <p:spPr>
          <a:xfrm>
            <a:off x="1905000" y="36576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5061" name="Text Box 45060"/>
          <p:cNvSpPr txBox="1"/>
          <p:nvPr/>
        </p:nvSpPr>
        <p:spPr>
          <a:xfrm>
            <a:off x="2133600" y="3733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45062" name="Text Box 45061"/>
          <p:cNvSpPr txBox="1"/>
          <p:nvPr/>
        </p:nvSpPr>
        <p:spPr>
          <a:xfrm>
            <a:off x="3352800" y="3048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5063" name="Text Box 45062"/>
          <p:cNvSpPr txBox="1"/>
          <p:nvPr/>
        </p:nvSpPr>
        <p:spPr>
          <a:xfrm>
            <a:off x="4495800" y="3200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45064" name="Text Box 45063"/>
          <p:cNvSpPr txBox="1"/>
          <p:nvPr/>
        </p:nvSpPr>
        <p:spPr>
          <a:xfrm>
            <a:off x="5105400" y="3124200"/>
            <a:ext cx="438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)</a:t>
            </a:r>
            <a:endParaRPr sz="6000"/>
          </a:p>
        </p:txBody>
      </p:sp>
      <p:sp>
        <p:nvSpPr>
          <p:cNvPr id="45065" name="Straight Connector 45064"/>
          <p:cNvSpPr/>
          <p:nvPr/>
        </p:nvSpPr>
        <p:spPr>
          <a:xfrm flipH="1">
            <a:off x="5257800" y="3352800"/>
            <a:ext cx="1676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5066" name="Text Box 45065"/>
          <p:cNvSpPr txBox="1"/>
          <p:nvPr/>
        </p:nvSpPr>
        <p:spPr>
          <a:xfrm>
            <a:off x="5715000" y="320040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9</a:t>
            </a:r>
            <a:endParaRPr sz="6000"/>
          </a:p>
          <a:p/>
        </p:txBody>
      </p:sp>
      <p:sp>
        <p:nvSpPr>
          <p:cNvPr id="45067" name="Text Box 45066"/>
          <p:cNvSpPr txBox="1"/>
          <p:nvPr/>
        </p:nvSpPr>
        <p:spPr>
          <a:xfrm>
            <a:off x="5775325" y="219075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4</a:t>
            </a:r>
            <a:endParaRPr sz="6000"/>
          </a:p>
          <a:p/>
        </p:txBody>
      </p:sp>
      <p:sp>
        <p:nvSpPr>
          <p:cNvPr id="45068" name="Text Box 45067"/>
          <p:cNvSpPr txBox="1"/>
          <p:nvPr/>
        </p:nvSpPr>
        <p:spPr>
          <a:xfrm>
            <a:off x="6400800" y="2209800"/>
            <a:ext cx="438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r</a:t>
            </a:r>
            <a:endParaRPr sz="6000"/>
          </a:p>
          <a:p/>
        </p:txBody>
      </p:sp>
      <p:sp>
        <p:nvSpPr>
          <p:cNvPr id="45069" name="Text Box 45068"/>
          <p:cNvSpPr txBox="1"/>
          <p:nvPr/>
        </p:nvSpPr>
        <p:spPr>
          <a:xfrm>
            <a:off x="6781800" y="220980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  <a:p/>
        </p:txBody>
      </p:sp>
      <p:sp>
        <p:nvSpPr>
          <p:cNvPr id="45070" name="Text Box 45069"/>
          <p:cNvSpPr txBox="1"/>
          <p:nvPr/>
        </p:nvSpPr>
        <p:spPr>
          <a:xfrm>
            <a:off x="685800" y="4648200"/>
            <a:ext cx="5768975" cy="14319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400"/>
              <a:t>Put your remainder over </a:t>
            </a:r>
            <a:endParaRPr sz="4400"/>
          </a:p>
          <a:p>
            <a:r>
              <a:rPr sz="4400"/>
              <a:t>the denominator.</a:t>
            </a:r>
            <a:endParaRPr sz="4400"/>
          </a:p>
        </p:txBody>
      </p:sp>
      <p:sp>
        <p:nvSpPr>
          <p:cNvPr id="45071" name="Text Box 45070"/>
          <p:cNvSpPr txBox="1"/>
          <p:nvPr/>
        </p:nvSpPr>
        <p:spPr>
          <a:xfrm>
            <a:off x="6629400" y="4724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5072" name="Text Box 45071"/>
          <p:cNvSpPr txBox="1"/>
          <p:nvPr/>
        </p:nvSpPr>
        <p:spPr>
          <a:xfrm>
            <a:off x="7543800" y="4648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4</a:t>
            </a:r>
            <a:endParaRPr sz="6000"/>
          </a:p>
        </p:txBody>
      </p:sp>
      <p:sp>
        <p:nvSpPr>
          <p:cNvPr id="45073" name="Text Box 45072"/>
          <p:cNvSpPr txBox="1"/>
          <p:nvPr/>
        </p:nvSpPr>
        <p:spPr>
          <a:xfrm>
            <a:off x="8366125" y="48418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45074" name="Text Box 45073"/>
          <p:cNvSpPr txBox="1"/>
          <p:nvPr/>
        </p:nvSpPr>
        <p:spPr>
          <a:xfrm>
            <a:off x="8229600" y="41910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</p:txBody>
      </p:sp>
      <p:sp>
        <p:nvSpPr>
          <p:cNvPr id="45075" name="Straight Connector 45074"/>
          <p:cNvSpPr/>
          <p:nvPr/>
        </p:nvSpPr>
        <p:spPr>
          <a:xfrm flipV="1">
            <a:off x="8153400" y="5105400"/>
            <a:ext cx="685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5076" name="Text Box 45075"/>
          <p:cNvSpPr txBox="1"/>
          <p:nvPr/>
        </p:nvSpPr>
        <p:spPr>
          <a:xfrm>
            <a:off x="8229600" y="5105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4" grpId="0"/>
      <p:bldP spid="45066" grpId="0"/>
      <p:bldP spid="45067" grpId="0"/>
      <p:bldP spid="45068" grpId="0"/>
      <p:bldP spid="45069" grpId="0"/>
      <p:bldP spid="45070" grpId="0"/>
      <p:bldP spid="45071" grpId="0"/>
      <p:bldP spid="45072" grpId="0"/>
      <p:bldP spid="45073" grpId="0"/>
      <p:bldP spid="45074" grpId="0"/>
      <p:bldP spid="4507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Title 4608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1143000"/>
          </a:xfrm>
          <a:ln/>
        </p:spPr>
        <p:txBody>
          <a:bodyPr anchor="b" anchorCtr="0"/>
          <a:p>
            <a:pPr algn="ctr"/>
            <a:r>
              <a:t>Change this improper fraction to a mixed number.</a:t>
            </a:r>
          </a:p>
        </p:txBody>
      </p:sp>
      <p:sp>
        <p:nvSpPr>
          <p:cNvPr id="46083" name="Text Box 46082"/>
          <p:cNvSpPr txBox="1"/>
          <p:nvPr/>
        </p:nvSpPr>
        <p:spPr>
          <a:xfrm>
            <a:off x="2117725" y="2647950"/>
            <a:ext cx="946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11</a:t>
            </a:r>
            <a:endParaRPr sz="6000"/>
          </a:p>
        </p:txBody>
      </p:sp>
      <p:sp>
        <p:nvSpPr>
          <p:cNvPr id="46084" name="Straight Connector 46083"/>
          <p:cNvSpPr/>
          <p:nvPr/>
        </p:nvSpPr>
        <p:spPr>
          <a:xfrm>
            <a:off x="1905000" y="36576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085" name="Text Box 46084"/>
          <p:cNvSpPr txBox="1"/>
          <p:nvPr/>
        </p:nvSpPr>
        <p:spPr>
          <a:xfrm>
            <a:off x="2133600" y="3733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5</a:t>
            </a:r>
            <a:endParaRPr sz="6000"/>
          </a:p>
        </p:txBody>
      </p:sp>
      <p:sp>
        <p:nvSpPr>
          <p:cNvPr id="46086" name="Text Box 46085"/>
          <p:cNvSpPr txBox="1"/>
          <p:nvPr/>
        </p:nvSpPr>
        <p:spPr>
          <a:xfrm>
            <a:off x="3352800" y="3048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6087" name="Text Box 46086"/>
          <p:cNvSpPr txBox="1"/>
          <p:nvPr/>
        </p:nvSpPr>
        <p:spPr>
          <a:xfrm>
            <a:off x="4495800" y="3200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5</a:t>
            </a:r>
            <a:endParaRPr sz="6000"/>
          </a:p>
        </p:txBody>
      </p:sp>
      <p:sp>
        <p:nvSpPr>
          <p:cNvPr id="46088" name="Text Box 46087"/>
          <p:cNvSpPr txBox="1"/>
          <p:nvPr/>
        </p:nvSpPr>
        <p:spPr>
          <a:xfrm>
            <a:off x="5105400" y="3124200"/>
            <a:ext cx="438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)</a:t>
            </a:r>
            <a:endParaRPr sz="6000"/>
          </a:p>
        </p:txBody>
      </p:sp>
      <p:sp>
        <p:nvSpPr>
          <p:cNvPr id="46089" name="Straight Connector 46088"/>
          <p:cNvSpPr/>
          <p:nvPr/>
        </p:nvSpPr>
        <p:spPr>
          <a:xfrm flipH="1">
            <a:off x="5257800" y="3352800"/>
            <a:ext cx="1676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090" name="Text Box 46089"/>
          <p:cNvSpPr txBox="1"/>
          <p:nvPr/>
        </p:nvSpPr>
        <p:spPr>
          <a:xfrm>
            <a:off x="5715000" y="3200400"/>
            <a:ext cx="946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11</a:t>
            </a:r>
            <a:endParaRPr sz="6000"/>
          </a:p>
          <a:p/>
        </p:txBody>
      </p:sp>
      <p:sp>
        <p:nvSpPr>
          <p:cNvPr id="46091" name="Text Box 46090"/>
          <p:cNvSpPr txBox="1"/>
          <p:nvPr/>
        </p:nvSpPr>
        <p:spPr>
          <a:xfrm>
            <a:off x="6019800" y="228600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  <a:p/>
        </p:txBody>
      </p:sp>
      <p:sp>
        <p:nvSpPr>
          <p:cNvPr id="46092" name="Text Box 46091"/>
          <p:cNvSpPr txBox="1"/>
          <p:nvPr/>
        </p:nvSpPr>
        <p:spPr>
          <a:xfrm>
            <a:off x="6645275" y="2305050"/>
            <a:ext cx="438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r</a:t>
            </a:r>
            <a:endParaRPr sz="6000"/>
          </a:p>
          <a:p/>
        </p:txBody>
      </p:sp>
      <p:sp>
        <p:nvSpPr>
          <p:cNvPr id="46093" name="Text Box 46092"/>
          <p:cNvSpPr txBox="1"/>
          <p:nvPr/>
        </p:nvSpPr>
        <p:spPr>
          <a:xfrm>
            <a:off x="7026275" y="230505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  <a:p/>
        </p:txBody>
      </p:sp>
      <p:sp>
        <p:nvSpPr>
          <p:cNvPr id="46094" name="Text Box 46093"/>
          <p:cNvSpPr txBox="1"/>
          <p:nvPr/>
        </p:nvSpPr>
        <p:spPr>
          <a:xfrm>
            <a:off x="685800" y="4648200"/>
            <a:ext cx="5768975" cy="14319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400"/>
              <a:t>Put your remainder over </a:t>
            </a:r>
            <a:endParaRPr sz="4400"/>
          </a:p>
          <a:p>
            <a:r>
              <a:rPr sz="4400"/>
              <a:t>the denominator.</a:t>
            </a:r>
            <a:endParaRPr sz="4400"/>
          </a:p>
        </p:txBody>
      </p:sp>
      <p:sp>
        <p:nvSpPr>
          <p:cNvPr id="46095" name="Text Box 46094"/>
          <p:cNvSpPr txBox="1"/>
          <p:nvPr/>
        </p:nvSpPr>
        <p:spPr>
          <a:xfrm>
            <a:off x="6629400" y="4724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6096" name="Text Box 46095"/>
          <p:cNvSpPr txBox="1"/>
          <p:nvPr/>
        </p:nvSpPr>
        <p:spPr>
          <a:xfrm>
            <a:off x="7543800" y="4648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46097" name="Text Box 46096"/>
          <p:cNvSpPr txBox="1"/>
          <p:nvPr/>
        </p:nvSpPr>
        <p:spPr>
          <a:xfrm>
            <a:off x="8366125" y="48418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46098" name="Text Box 46097"/>
          <p:cNvSpPr txBox="1"/>
          <p:nvPr/>
        </p:nvSpPr>
        <p:spPr>
          <a:xfrm>
            <a:off x="8229600" y="41910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</p:txBody>
      </p:sp>
      <p:sp>
        <p:nvSpPr>
          <p:cNvPr id="46099" name="Straight Connector 46098"/>
          <p:cNvSpPr/>
          <p:nvPr/>
        </p:nvSpPr>
        <p:spPr>
          <a:xfrm flipV="1">
            <a:off x="8153400" y="5105400"/>
            <a:ext cx="685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6100" name="Text Box 46099"/>
          <p:cNvSpPr txBox="1"/>
          <p:nvPr/>
        </p:nvSpPr>
        <p:spPr>
          <a:xfrm>
            <a:off x="8229600" y="5105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5</a:t>
            </a:r>
            <a:endParaRPr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/>
      <p:bldP spid="46088" grpId="0"/>
      <p:bldP spid="46090" grpId="0"/>
      <p:bldP spid="46091" grpId="0"/>
      <p:bldP spid="46092" grpId="0"/>
      <p:bldP spid="46093" grpId="0"/>
      <p:bldP spid="46094" grpId="0"/>
      <p:bldP spid="46095" grpId="0"/>
      <p:bldP spid="46096" grpId="0"/>
      <p:bldP spid="46097" grpId="0"/>
      <p:bldP spid="46098" grpId="0"/>
      <p:bldP spid="4610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Title 47105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1143000"/>
          </a:xfrm>
          <a:ln/>
        </p:spPr>
        <p:txBody>
          <a:bodyPr anchor="b" anchorCtr="0"/>
          <a:p>
            <a:pPr algn="ctr"/>
            <a:r>
              <a:t>Change this improper fraction to a mixed number.</a:t>
            </a:r>
          </a:p>
        </p:txBody>
      </p:sp>
      <p:sp>
        <p:nvSpPr>
          <p:cNvPr id="47107" name="Text Box 47106"/>
          <p:cNvSpPr txBox="1"/>
          <p:nvPr/>
        </p:nvSpPr>
        <p:spPr>
          <a:xfrm>
            <a:off x="1905000" y="2667000"/>
            <a:ext cx="946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10</a:t>
            </a:r>
            <a:endParaRPr sz="6000"/>
          </a:p>
        </p:txBody>
      </p:sp>
      <p:sp>
        <p:nvSpPr>
          <p:cNvPr id="47108" name="Straight Connector 47107"/>
          <p:cNvSpPr/>
          <p:nvPr/>
        </p:nvSpPr>
        <p:spPr>
          <a:xfrm>
            <a:off x="1905000" y="36576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09" name="Text Box 47108"/>
          <p:cNvSpPr txBox="1"/>
          <p:nvPr/>
        </p:nvSpPr>
        <p:spPr>
          <a:xfrm>
            <a:off x="2133600" y="3733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5</a:t>
            </a:r>
            <a:endParaRPr sz="6000"/>
          </a:p>
        </p:txBody>
      </p:sp>
      <p:sp>
        <p:nvSpPr>
          <p:cNvPr id="47110" name="Text Box 47109"/>
          <p:cNvSpPr txBox="1"/>
          <p:nvPr/>
        </p:nvSpPr>
        <p:spPr>
          <a:xfrm>
            <a:off x="3352800" y="3048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7111" name="Text Box 47110"/>
          <p:cNvSpPr txBox="1"/>
          <p:nvPr/>
        </p:nvSpPr>
        <p:spPr>
          <a:xfrm>
            <a:off x="4495800" y="3200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5</a:t>
            </a:r>
            <a:endParaRPr sz="6000"/>
          </a:p>
        </p:txBody>
      </p:sp>
      <p:sp>
        <p:nvSpPr>
          <p:cNvPr id="47112" name="Text Box 47111"/>
          <p:cNvSpPr txBox="1"/>
          <p:nvPr/>
        </p:nvSpPr>
        <p:spPr>
          <a:xfrm>
            <a:off x="5105400" y="3124200"/>
            <a:ext cx="438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)</a:t>
            </a:r>
            <a:endParaRPr sz="6000"/>
          </a:p>
        </p:txBody>
      </p:sp>
      <p:sp>
        <p:nvSpPr>
          <p:cNvPr id="47113" name="Straight Connector 47112"/>
          <p:cNvSpPr/>
          <p:nvPr/>
        </p:nvSpPr>
        <p:spPr>
          <a:xfrm flipH="1">
            <a:off x="5257800" y="3352800"/>
            <a:ext cx="1676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7114" name="Text Box 47113"/>
          <p:cNvSpPr txBox="1"/>
          <p:nvPr/>
        </p:nvSpPr>
        <p:spPr>
          <a:xfrm>
            <a:off x="5715000" y="3200400"/>
            <a:ext cx="946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10</a:t>
            </a:r>
            <a:endParaRPr sz="6000"/>
          </a:p>
          <a:p/>
        </p:txBody>
      </p:sp>
      <p:sp>
        <p:nvSpPr>
          <p:cNvPr id="47115" name="Text Box 47114"/>
          <p:cNvSpPr txBox="1"/>
          <p:nvPr/>
        </p:nvSpPr>
        <p:spPr>
          <a:xfrm>
            <a:off x="6019800" y="228600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2</a:t>
            </a:r>
            <a:endParaRPr sz="6000"/>
          </a:p>
          <a:p/>
        </p:txBody>
      </p:sp>
      <p:sp>
        <p:nvSpPr>
          <p:cNvPr id="47118" name="Text Box 47117"/>
          <p:cNvSpPr txBox="1"/>
          <p:nvPr/>
        </p:nvSpPr>
        <p:spPr>
          <a:xfrm>
            <a:off x="685800" y="4419600"/>
            <a:ext cx="5426075" cy="21018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400"/>
              <a:t>If there is no remainder</a:t>
            </a:r>
            <a:endParaRPr sz="4400"/>
          </a:p>
          <a:p>
            <a:r>
              <a:rPr sz="4400"/>
              <a:t>your answer is a whole</a:t>
            </a:r>
            <a:endParaRPr sz="4400"/>
          </a:p>
          <a:p>
            <a:r>
              <a:rPr sz="4400"/>
              <a:t>number.</a:t>
            </a:r>
            <a:endParaRPr sz="4400"/>
          </a:p>
        </p:txBody>
      </p:sp>
      <p:sp>
        <p:nvSpPr>
          <p:cNvPr id="47119" name="Text Box 47118"/>
          <p:cNvSpPr txBox="1"/>
          <p:nvPr/>
        </p:nvSpPr>
        <p:spPr>
          <a:xfrm>
            <a:off x="6629400" y="4724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7120" name="Text Box 47119"/>
          <p:cNvSpPr txBox="1"/>
          <p:nvPr/>
        </p:nvSpPr>
        <p:spPr>
          <a:xfrm>
            <a:off x="7543800" y="4648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2</a:t>
            </a:r>
            <a:endParaRPr sz="6000"/>
          </a:p>
        </p:txBody>
      </p:sp>
      <p:sp>
        <p:nvSpPr>
          <p:cNvPr id="47121" name="Text Box 47120"/>
          <p:cNvSpPr txBox="1"/>
          <p:nvPr/>
        </p:nvSpPr>
        <p:spPr>
          <a:xfrm>
            <a:off x="8366125" y="48418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47122" name="Text Box 47121"/>
          <p:cNvSpPr txBox="1"/>
          <p:nvPr/>
        </p:nvSpPr>
        <p:spPr>
          <a:xfrm>
            <a:off x="8229600" y="4191000"/>
            <a:ext cx="184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1" grpId="0"/>
      <p:bldP spid="47112" grpId="0"/>
      <p:bldP spid="47114" grpId="0"/>
      <p:bldP spid="47115" grpId="0"/>
      <p:bldP spid="47118" grpId="0"/>
      <p:bldP spid="47119" grpId="0"/>
      <p:bldP spid="47120" grpId="0"/>
      <p:bldP spid="47121" grpId="0"/>
      <p:bldP spid="471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Title 28673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Mixed Number</a:t>
            </a:r>
            <a:endParaRPr sz="4800"/>
          </a:p>
        </p:txBody>
      </p:sp>
      <p:sp>
        <p:nvSpPr>
          <p:cNvPr id="28675" name="Text Placeholder 28674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  <a:ln/>
        </p:spPr>
        <p:txBody>
          <a:bodyPr/>
          <a:p>
            <a:r>
              <a:rPr sz="4000"/>
              <a:t>A mixed number has a part that is a whole number and a part that is a fraction.</a:t>
            </a:r>
            <a:endParaRPr sz="4000"/>
          </a:p>
        </p:txBody>
      </p:sp>
      <p:sp>
        <p:nvSpPr>
          <p:cNvPr id="28676" name="Oval 28675"/>
          <p:cNvSpPr/>
          <p:nvPr/>
        </p:nvSpPr>
        <p:spPr>
          <a:xfrm>
            <a:off x="1371600" y="44958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677" name="Oval 28676"/>
          <p:cNvSpPr/>
          <p:nvPr/>
        </p:nvSpPr>
        <p:spPr>
          <a:xfrm>
            <a:off x="3200400" y="4495800"/>
            <a:ext cx="1524000" cy="167481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678" name="Straight Connector 28677"/>
          <p:cNvSpPr/>
          <p:nvPr/>
        </p:nvSpPr>
        <p:spPr>
          <a:xfrm>
            <a:off x="3962400" y="4495800"/>
            <a:ext cx="1588" cy="1674813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79" name="Straight Connector 28678"/>
          <p:cNvSpPr/>
          <p:nvPr/>
        </p:nvSpPr>
        <p:spPr>
          <a:xfrm>
            <a:off x="3200400" y="5334000"/>
            <a:ext cx="1524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0" name="Freeform 28679"/>
          <p:cNvSpPr/>
          <p:nvPr/>
        </p:nvSpPr>
        <p:spPr>
          <a:xfrm>
            <a:off x="3976688" y="5348288"/>
            <a:ext cx="747712" cy="8223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681" name="Text Box 28680"/>
          <p:cNvSpPr txBox="1"/>
          <p:nvPr/>
        </p:nvSpPr>
        <p:spPr>
          <a:xfrm>
            <a:off x="5486400" y="48768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28682" name="Text Box 28681"/>
          <p:cNvSpPr txBox="1"/>
          <p:nvPr/>
        </p:nvSpPr>
        <p:spPr>
          <a:xfrm>
            <a:off x="6400800" y="48006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</a:t>
            </a:r>
            <a:endParaRPr sz="6000"/>
          </a:p>
        </p:txBody>
      </p:sp>
      <p:sp>
        <p:nvSpPr>
          <p:cNvPr id="28683" name="Text Box 28682"/>
          <p:cNvSpPr txBox="1"/>
          <p:nvPr/>
        </p:nvSpPr>
        <p:spPr>
          <a:xfrm>
            <a:off x="7162800" y="44958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28684" name="Straight Connector 28683"/>
          <p:cNvSpPr/>
          <p:nvPr/>
        </p:nvSpPr>
        <p:spPr>
          <a:xfrm>
            <a:off x="7086600" y="53340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6" name="Text Box 28685"/>
          <p:cNvSpPr txBox="1"/>
          <p:nvPr/>
        </p:nvSpPr>
        <p:spPr>
          <a:xfrm>
            <a:off x="7162800" y="52578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charRg st="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8675">
                                            <p:txEl>
                                              <p:charRg st="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8675">
                                            <p:txEl>
                                              <p:charRg st="0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Title 48129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1143000"/>
          </a:xfrm>
          <a:ln/>
        </p:spPr>
        <p:txBody>
          <a:bodyPr anchor="b" anchorCtr="0"/>
          <a:p>
            <a:pPr algn="ctr"/>
            <a:r>
              <a:t>Change this improper fraction to a mixed number.</a:t>
            </a:r>
          </a:p>
        </p:txBody>
      </p:sp>
      <p:sp>
        <p:nvSpPr>
          <p:cNvPr id="48131" name="Text Box 48130"/>
          <p:cNvSpPr txBox="1"/>
          <p:nvPr/>
        </p:nvSpPr>
        <p:spPr>
          <a:xfrm>
            <a:off x="1905000" y="2667000"/>
            <a:ext cx="946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16</a:t>
            </a:r>
            <a:endParaRPr sz="6000"/>
          </a:p>
        </p:txBody>
      </p:sp>
      <p:sp>
        <p:nvSpPr>
          <p:cNvPr id="48132" name="Straight Connector 48131"/>
          <p:cNvSpPr/>
          <p:nvPr/>
        </p:nvSpPr>
        <p:spPr>
          <a:xfrm>
            <a:off x="1905000" y="3657600"/>
            <a:ext cx="1066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8133" name="Text Box 48132"/>
          <p:cNvSpPr txBox="1"/>
          <p:nvPr/>
        </p:nvSpPr>
        <p:spPr>
          <a:xfrm>
            <a:off x="2133600" y="3733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4</a:t>
            </a:r>
            <a:endParaRPr sz="6000"/>
          </a:p>
        </p:txBody>
      </p:sp>
      <p:sp>
        <p:nvSpPr>
          <p:cNvPr id="48134" name="Text Box 48133"/>
          <p:cNvSpPr txBox="1"/>
          <p:nvPr/>
        </p:nvSpPr>
        <p:spPr>
          <a:xfrm>
            <a:off x="3352800" y="3048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8135" name="Text Box 48134"/>
          <p:cNvSpPr txBox="1"/>
          <p:nvPr/>
        </p:nvSpPr>
        <p:spPr>
          <a:xfrm>
            <a:off x="4495800" y="3200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4</a:t>
            </a:r>
            <a:endParaRPr sz="6000"/>
          </a:p>
        </p:txBody>
      </p:sp>
      <p:sp>
        <p:nvSpPr>
          <p:cNvPr id="48136" name="Text Box 48135"/>
          <p:cNvSpPr txBox="1"/>
          <p:nvPr/>
        </p:nvSpPr>
        <p:spPr>
          <a:xfrm>
            <a:off x="5105400" y="3124200"/>
            <a:ext cx="438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)</a:t>
            </a:r>
            <a:endParaRPr sz="6000"/>
          </a:p>
        </p:txBody>
      </p:sp>
      <p:sp>
        <p:nvSpPr>
          <p:cNvPr id="48137" name="Straight Connector 48136"/>
          <p:cNvSpPr/>
          <p:nvPr/>
        </p:nvSpPr>
        <p:spPr>
          <a:xfrm flipH="1">
            <a:off x="5257800" y="3352800"/>
            <a:ext cx="16764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8138" name="Text Box 48137"/>
          <p:cNvSpPr txBox="1"/>
          <p:nvPr/>
        </p:nvSpPr>
        <p:spPr>
          <a:xfrm>
            <a:off x="5715000" y="3200400"/>
            <a:ext cx="946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16</a:t>
            </a:r>
            <a:endParaRPr sz="6000"/>
          </a:p>
          <a:p/>
        </p:txBody>
      </p:sp>
      <p:sp>
        <p:nvSpPr>
          <p:cNvPr id="48139" name="Text Box 48138"/>
          <p:cNvSpPr txBox="1"/>
          <p:nvPr/>
        </p:nvSpPr>
        <p:spPr>
          <a:xfrm>
            <a:off x="6019800" y="2286000"/>
            <a:ext cx="565150" cy="13716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4</a:t>
            </a:r>
            <a:endParaRPr sz="6000"/>
          </a:p>
          <a:p/>
        </p:txBody>
      </p:sp>
      <p:sp>
        <p:nvSpPr>
          <p:cNvPr id="48140" name="Text Box 48139"/>
          <p:cNvSpPr txBox="1"/>
          <p:nvPr/>
        </p:nvSpPr>
        <p:spPr>
          <a:xfrm>
            <a:off x="685800" y="4419600"/>
            <a:ext cx="5426075" cy="21018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4400"/>
              <a:t>If there is no remainder</a:t>
            </a:r>
            <a:endParaRPr sz="4400"/>
          </a:p>
          <a:p>
            <a:r>
              <a:rPr sz="4400"/>
              <a:t>your answer is a whole</a:t>
            </a:r>
            <a:endParaRPr sz="4400"/>
          </a:p>
          <a:p>
            <a:r>
              <a:rPr sz="4400"/>
              <a:t>number.</a:t>
            </a:r>
            <a:endParaRPr sz="4400"/>
          </a:p>
        </p:txBody>
      </p:sp>
      <p:sp>
        <p:nvSpPr>
          <p:cNvPr id="48141" name="Text Box 48140"/>
          <p:cNvSpPr txBox="1"/>
          <p:nvPr/>
        </p:nvSpPr>
        <p:spPr>
          <a:xfrm>
            <a:off x="6629400" y="47244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8142" name="Text Box 48141"/>
          <p:cNvSpPr txBox="1"/>
          <p:nvPr/>
        </p:nvSpPr>
        <p:spPr>
          <a:xfrm>
            <a:off x="7543800" y="46482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6000"/>
              <a:t>4</a:t>
            </a:r>
            <a:endParaRPr sz="6000"/>
          </a:p>
        </p:txBody>
      </p:sp>
      <p:sp>
        <p:nvSpPr>
          <p:cNvPr id="48143" name="Text Box 48142"/>
          <p:cNvSpPr txBox="1"/>
          <p:nvPr/>
        </p:nvSpPr>
        <p:spPr>
          <a:xfrm>
            <a:off x="8366125" y="4841875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/>
          </a:p>
        </p:txBody>
      </p:sp>
      <p:sp>
        <p:nvSpPr>
          <p:cNvPr id="48144" name="Text Box 48143"/>
          <p:cNvSpPr txBox="1"/>
          <p:nvPr/>
        </p:nvSpPr>
        <p:spPr>
          <a:xfrm>
            <a:off x="8229600" y="4191000"/>
            <a:ext cx="184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endParaRPr lang="en-GB" altLang="x-none"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/>
      <p:bldP spid="48136" grpId="0"/>
      <p:bldP spid="48138" grpId="0"/>
      <p:bldP spid="48139" grpId="0"/>
      <p:bldP spid="48140" grpId="0"/>
      <p:bldP spid="48141" grpId="0"/>
      <p:bldP spid="48142" grpId="0"/>
      <p:bldP spid="48143" grpId="0"/>
      <p:bldP spid="481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Title 49153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  <a:ln/>
        </p:spPr>
        <p:txBody>
          <a:bodyPr anchor="b" anchorCtr="0"/>
          <a:p>
            <a:pPr algn="ctr"/>
            <a:r>
              <a:t>How to change a mixed number to an improper fraction</a:t>
            </a:r>
          </a:p>
        </p:txBody>
      </p:sp>
      <p:sp>
        <p:nvSpPr>
          <p:cNvPr id="49155" name="Text Placeholder 49154"/>
          <p:cNvSpPr>
            <a:spLocks noGrp="1"/>
          </p:cNvSpPr>
          <p:nvPr>
            <p:ph type="body" idx="1"/>
          </p:nvPr>
        </p:nvSpPr>
        <p:spPr>
          <a:xfrm>
            <a:off x="228600" y="1905000"/>
            <a:ext cx="6248400" cy="44958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sz="4000"/>
              <a:t>Multiply the whole number times the denominator.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Add your answer to the numerator.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Put your new number </a:t>
            </a:r>
            <a:endParaRPr sz="4000"/>
          </a:p>
          <a:p>
            <a:pPr>
              <a:lnSpc>
                <a:spcPct val="90000"/>
              </a:lnSpc>
              <a:buNone/>
            </a:pPr>
            <a:r>
              <a:rPr sz="4000"/>
              <a:t>  over the denominator.</a:t>
            </a:r>
            <a:endParaRPr sz="4000"/>
          </a:p>
        </p:txBody>
      </p:sp>
      <p:sp>
        <p:nvSpPr>
          <p:cNvPr id="49156" name="Text Box 49155"/>
          <p:cNvSpPr txBox="1"/>
          <p:nvPr/>
        </p:nvSpPr>
        <p:spPr>
          <a:xfrm>
            <a:off x="5867400" y="2286000"/>
            <a:ext cx="56515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/>
              <a:t>4</a:t>
            </a:r>
            <a:endParaRPr sz="8000"/>
          </a:p>
        </p:txBody>
      </p:sp>
      <p:sp>
        <p:nvSpPr>
          <p:cNvPr id="49157" name="Text Box 49156"/>
          <p:cNvSpPr txBox="1"/>
          <p:nvPr/>
        </p:nvSpPr>
        <p:spPr>
          <a:xfrm>
            <a:off x="6553200" y="17526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1</a:t>
            </a:r>
            <a:endParaRPr sz="8000"/>
          </a:p>
        </p:txBody>
      </p:sp>
      <p:sp>
        <p:nvSpPr>
          <p:cNvPr id="49158" name="Straight Connector 49157"/>
          <p:cNvSpPr/>
          <p:nvPr/>
        </p:nvSpPr>
        <p:spPr>
          <a:xfrm flipV="1">
            <a:off x="6553200" y="3048000"/>
            <a:ext cx="685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9159" name="Text Box 49158"/>
          <p:cNvSpPr txBox="1"/>
          <p:nvPr/>
        </p:nvSpPr>
        <p:spPr>
          <a:xfrm>
            <a:off x="65532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2</a:t>
            </a:r>
            <a:endParaRPr sz="8000"/>
          </a:p>
        </p:txBody>
      </p:sp>
      <p:sp>
        <p:nvSpPr>
          <p:cNvPr id="49160" name="Text Box 49159"/>
          <p:cNvSpPr txBox="1"/>
          <p:nvPr/>
        </p:nvSpPr>
        <p:spPr>
          <a:xfrm>
            <a:off x="6172200" y="2971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x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49161" name="Text Box 49160"/>
          <p:cNvSpPr txBox="1"/>
          <p:nvPr/>
        </p:nvSpPr>
        <p:spPr>
          <a:xfrm>
            <a:off x="6172200" y="1905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+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49162" name="Text Box 49161"/>
          <p:cNvSpPr txBox="1"/>
          <p:nvPr/>
        </p:nvSpPr>
        <p:spPr>
          <a:xfrm>
            <a:off x="7239000" y="25146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49164" name="Text Box 49163"/>
          <p:cNvSpPr txBox="1"/>
          <p:nvPr/>
        </p:nvSpPr>
        <p:spPr>
          <a:xfrm>
            <a:off x="7924800" y="17526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7</a:t>
            </a:r>
            <a:endParaRPr sz="8000">
              <a:solidFill>
                <a:srgbClr val="FF0000"/>
              </a:solidFill>
            </a:endParaRPr>
          </a:p>
        </p:txBody>
      </p:sp>
      <p:sp>
        <p:nvSpPr>
          <p:cNvPr id="49165" name="Straight Connector 49164"/>
          <p:cNvSpPr/>
          <p:nvPr/>
        </p:nvSpPr>
        <p:spPr>
          <a:xfrm flipV="1">
            <a:off x="7924800" y="3048000"/>
            <a:ext cx="685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9166" name="Text Box 49165"/>
          <p:cNvSpPr txBox="1"/>
          <p:nvPr/>
        </p:nvSpPr>
        <p:spPr>
          <a:xfrm>
            <a:off x="79248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2</a:t>
            </a:r>
            <a:endParaRPr sz="8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9155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9155">
                                            <p:txEl>
                                              <p:charRg st="0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49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49155">
                                            <p:txEl>
                                              <p:charRg st="49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49155">
                                            <p:txEl>
                                              <p:charRg st="49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83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49155">
                                            <p:txEl>
                                              <p:charRg st="83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49155">
                                            <p:txEl>
                                              <p:charRg st="83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charRg st="104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49155">
                                            <p:txEl>
                                              <p:charRg st="104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49155">
                                            <p:txEl>
                                              <p:charRg st="104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  <p:bldP spid="49160" grpId="0"/>
      <p:bldP spid="49161" grpId="0"/>
      <p:bldP spid="49162" grpId="0"/>
      <p:bldP spid="49164" grpId="0"/>
      <p:bldP spid="4916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Title 50177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  <a:ln/>
        </p:spPr>
        <p:txBody>
          <a:bodyPr anchor="b" anchorCtr="0"/>
          <a:p>
            <a:pPr algn="ctr"/>
            <a:r>
              <a:t>Change this mixed number to an improper fraction</a:t>
            </a:r>
          </a:p>
        </p:txBody>
      </p:sp>
      <p:sp>
        <p:nvSpPr>
          <p:cNvPr id="50179" name="Text Placeholder 50178"/>
          <p:cNvSpPr>
            <a:spLocks noGrp="1"/>
          </p:cNvSpPr>
          <p:nvPr>
            <p:ph type="body" idx="1"/>
          </p:nvPr>
        </p:nvSpPr>
        <p:spPr>
          <a:xfrm>
            <a:off x="228600" y="1905000"/>
            <a:ext cx="6248400" cy="44958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sz="4000"/>
              <a:t>Multiply the whole number times the denominator.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Add your answer to the numerator.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Put your new number </a:t>
            </a:r>
            <a:endParaRPr sz="4000"/>
          </a:p>
          <a:p>
            <a:pPr>
              <a:lnSpc>
                <a:spcPct val="90000"/>
              </a:lnSpc>
              <a:buNone/>
            </a:pPr>
            <a:r>
              <a:rPr sz="4000"/>
              <a:t>  over the denominator.</a:t>
            </a:r>
            <a:endParaRPr sz="4000"/>
          </a:p>
        </p:txBody>
      </p:sp>
      <p:sp>
        <p:nvSpPr>
          <p:cNvPr id="50180" name="Text Box 50179"/>
          <p:cNvSpPr txBox="1"/>
          <p:nvPr/>
        </p:nvSpPr>
        <p:spPr>
          <a:xfrm>
            <a:off x="5867400" y="2286000"/>
            <a:ext cx="56515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/>
              <a:t>6</a:t>
            </a:r>
            <a:endParaRPr sz="8000"/>
          </a:p>
        </p:txBody>
      </p:sp>
      <p:sp>
        <p:nvSpPr>
          <p:cNvPr id="50181" name="Text Box 50180"/>
          <p:cNvSpPr txBox="1"/>
          <p:nvPr/>
        </p:nvSpPr>
        <p:spPr>
          <a:xfrm>
            <a:off x="6553200" y="17526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2</a:t>
            </a:r>
            <a:endParaRPr sz="8000"/>
          </a:p>
        </p:txBody>
      </p:sp>
      <p:sp>
        <p:nvSpPr>
          <p:cNvPr id="50182" name="Straight Connector 50181"/>
          <p:cNvSpPr/>
          <p:nvPr/>
        </p:nvSpPr>
        <p:spPr>
          <a:xfrm flipV="1">
            <a:off x="6553200" y="3048000"/>
            <a:ext cx="685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0183" name="Text Box 50182"/>
          <p:cNvSpPr txBox="1"/>
          <p:nvPr/>
        </p:nvSpPr>
        <p:spPr>
          <a:xfrm>
            <a:off x="65532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3</a:t>
            </a:r>
            <a:endParaRPr sz="8000"/>
          </a:p>
        </p:txBody>
      </p:sp>
      <p:sp>
        <p:nvSpPr>
          <p:cNvPr id="50184" name="Text Box 50183"/>
          <p:cNvSpPr txBox="1"/>
          <p:nvPr/>
        </p:nvSpPr>
        <p:spPr>
          <a:xfrm>
            <a:off x="6172200" y="29718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x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50185" name="Text Box 50184"/>
          <p:cNvSpPr txBox="1"/>
          <p:nvPr/>
        </p:nvSpPr>
        <p:spPr>
          <a:xfrm>
            <a:off x="6172200" y="1905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+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50186" name="Text Box 50185"/>
          <p:cNvSpPr txBox="1"/>
          <p:nvPr/>
        </p:nvSpPr>
        <p:spPr>
          <a:xfrm>
            <a:off x="7239000" y="25146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50187" name="Text Box 50186"/>
          <p:cNvSpPr txBox="1"/>
          <p:nvPr/>
        </p:nvSpPr>
        <p:spPr>
          <a:xfrm>
            <a:off x="7696200" y="1752600"/>
            <a:ext cx="1200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20</a:t>
            </a:r>
            <a:endParaRPr sz="8000">
              <a:solidFill>
                <a:srgbClr val="FF0000"/>
              </a:solidFill>
            </a:endParaRPr>
          </a:p>
        </p:txBody>
      </p:sp>
      <p:sp>
        <p:nvSpPr>
          <p:cNvPr id="50188" name="Straight Connector 50187"/>
          <p:cNvSpPr/>
          <p:nvPr/>
        </p:nvSpPr>
        <p:spPr>
          <a:xfrm flipV="1">
            <a:off x="7924800" y="3048000"/>
            <a:ext cx="685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0189" name="Text Box 50188"/>
          <p:cNvSpPr txBox="1"/>
          <p:nvPr/>
        </p:nvSpPr>
        <p:spPr>
          <a:xfrm>
            <a:off x="79248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3</a:t>
            </a:r>
            <a:endParaRPr sz="8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/>
      <p:bldP spid="50185" grpId="0"/>
      <p:bldP spid="50186" grpId="0"/>
      <p:bldP spid="50187" grpId="0"/>
      <p:bldP spid="5018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Title 5120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  <a:ln/>
        </p:spPr>
        <p:txBody>
          <a:bodyPr anchor="b" anchorCtr="0"/>
          <a:p>
            <a:pPr algn="ctr"/>
            <a:r>
              <a:t>Change this mixed number to an improper fraction</a:t>
            </a:r>
          </a:p>
        </p:txBody>
      </p:sp>
      <p:sp>
        <p:nvSpPr>
          <p:cNvPr id="51203" name="Text Placeholder 51202"/>
          <p:cNvSpPr>
            <a:spLocks noGrp="1"/>
          </p:cNvSpPr>
          <p:nvPr>
            <p:ph type="body" idx="1"/>
          </p:nvPr>
        </p:nvSpPr>
        <p:spPr>
          <a:xfrm>
            <a:off x="228600" y="1905000"/>
            <a:ext cx="6248400" cy="44958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sz="4000"/>
              <a:t>Multiply the whole number times the denominator.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Add your answer to the numerator.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Put your new number </a:t>
            </a:r>
            <a:endParaRPr sz="4000"/>
          </a:p>
          <a:p>
            <a:pPr>
              <a:lnSpc>
                <a:spcPct val="90000"/>
              </a:lnSpc>
              <a:buNone/>
            </a:pPr>
            <a:r>
              <a:rPr sz="4000"/>
              <a:t>  over the denominator.</a:t>
            </a:r>
            <a:endParaRPr sz="4000"/>
          </a:p>
        </p:txBody>
      </p:sp>
      <p:sp>
        <p:nvSpPr>
          <p:cNvPr id="51204" name="Text Box 51203"/>
          <p:cNvSpPr txBox="1"/>
          <p:nvPr/>
        </p:nvSpPr>
        <p:spPr>
          <a:xfrm>
            <a:off x="5638800" y="2286000"/>
            <a:ext cx="56515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/>
              <a:t>3</a:t>
            </a:r>
            <a:endParaRPr sz="8000"/>
          </a:p>
        </p:txBody>
      </p:sp>
      <p:sp>
        <p:nvSpPr>
          <p:cNvPr id="51205" name="Text Box 51204"/>
          <p:cNvSpPr txBox="1"/>
          <p:nvPr/>
        </p:nvSpPr>
        <p:spPr>
          <a:xfrm>
            <a:off x="6553200" y="17526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2</a:t>
            </a:r>
            <a:endParaRPr sz="8000"/>
          </a:p>
        </p:txBody>
      </p:sp>
      <p:sp>
        <p:nvSpPr>
          <p:cNvPr id="51206" name="Straight Connector 51205"/>
          <p:cNvSpPr/>
          <p:nvPr/>
        </p:nvSpPr>
        <p:spPr>
          <a:xfrm flipV="1">
            <a:off x="6553200" y="3048000"/>
            <a:ext cx="685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07" name="Text Box 51206"/>
          <p:cNvSpPr txBox="1"/>
          <p:nvPr/>
        </p:nvSpPr>
        <p:spPr>
          <a:xfrm>
            <a:off x="65532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5</a:t>
            </a:r>
            <a:endParaRPr sz="8000"/>
          </a:p>
        </p:txBody>
      </p:sp>
      <p:sp>
        <p:nvSpPr>
          <p:cNvPr id="51208" name="Text Box 51207"/>
          <p:cNvSpPr txBox="1"/>
          <p:nvPr/>
        </p:nvSpPr>
        <p:spPr>
          <a:xfrm>
            <a:off x="6172200" y="2819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x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51209" name="Text Box 51208"/>
          <p:cNvSpPr txBox="1"/>
          <p:nvPr/>
        </p:nvSpPr>
        <p:spPr>
          <a:xfrm>
            <a:off x="6096000" y="19812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+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51210" name="Text Box 51209"/>
          <p:cNvSpPr txBox="1"/>
          <p:nvPr/>
        </p:nvSpPr>
        <p:spPr>
          <a:xfrm>
            <a:off x="7239000" y="25146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51211" name="Text Box 51210"/>
          <p:cNvSpPr txBox="1"/>
          <p:nvPr/>
        </p:nvSpPr>
        <p:spPr>
          <a:xfrm>
            <a:off x="7696200" y="1752600"/>
            <a:ext cx="1200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17</a:t>
            </a:r>
            <a:endParaRPr sz="8000">
              <a:solidFill>
                <a:srgbClr val="FF0000"/>
              </a:solidFill>
            </a:endParaRPr>
          </a:p>
        </p:txBody>
      </p:sp>
      <p:sp>
        <p:nvSpPr>
          <p:cNvPr id="51212" name="Straight Connector 51211"/>
          <p:cNvSpPr/>
          <p:nvPr/>
        </p:nvSpPr>
        <p:spPr>
          <a:xfrm flipV="1">
            <a:off x="7924800" y="3048000"/>
            <a:ext cx="685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13" name="Text Box 51212"/>
          <p:cNvSpPr txBox="1"/>
          <p:nvPr/>
        </p:nvSpPr>
        <p:spPr>
          <a:xfrm>
            <a:off x="79248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5</a:t>
            </a:r>
            <a:endParaRPr sz="8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8" grpId="0"/>
      <p:bldP spid="51209" grpId="0"/>
      <p:bldP spid="51210" grpId="0"/>
      <p:bldP spid="51211" grpId="0"/>
      <p:bldP spid="512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Title 52225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  <a:ln/>
        </p:spPr>
        <p:txBody>
          <a:bodyPr anchor="b" anchorCtr="0"/>
          <a:p>
            <a:pPr algn="ctr"/>
            <a:r>
              <a:t>Change this mixed number to an improper fraction</a:t>
            </a:r>
          </a:p>
        </p:txBody>
      </p:sp>
      <p:sp>
        <p:nvSpPr>
          <p:cNvPr id="52227" name="Text Placeholder 52226"/>
          <p:cNvSpPr>
            <a:spLocks noGrp="1"/>
          </p:cNvSpPr>
          <p:nvPr>
            <p:ph type="body" idx="1"/>
          </p:nvPr>
        </p:nvSpPr>
        <p:spPr>
          <a:xfrm>
            <a:off x="228600" y="1905000"/>
            <a:ext cx="6248400" cy="44958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sz="4000"/>
              <a:t>Multiply the whole number times the denominator.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Add your answer to the numerator.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Put your new number </a:t>
            </a:r>
            <a:endParaRPr sz="4000"/>
          </a:p>
          <a:p>
            <a:pPr>
              <a:lnSpc>
                <a:spcPct val="90000"/>
              </a:lnSpc>
              <a:buNone/>
            </a:pPr>
            <a:r>
              <a:rPr sz="4000"/>
              <a:t>  over the denominator.</a:t>
            </a:r>
            <a:endParaRPr sz="4000"/>
          </a:p>
        </p:txBody>
      </p:sp>
      <p:sp>
        <p:nvSpPr>
          <p:cNvPr id="52228" name="Text Box 52227"/>
          <p:cNvSpPr txBox="1"/>
          <p:nvPr/>
        </p:nvSpPr>
        <p:spPr>
          <a:xfrm>
            <a:off x="5638800" y="2286000"/>
            <a:ext cx="56515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/>
              <a:t>4</a:t>
            </a:r>
            <a:endParaRPr sz="8000"/>
          </a:p>
        </p:txBody>
      </p:sp>
      <p:sp>
        <p:nvSpPr>
          <p:cNvPr id="52229" name="Text Box 52228"/>
          <p:cNvSpPr txBox="1"/>
          <p:nvPr/>
        </p:nvSpPr>
        <p:spPr>
          <a:xfrm>
            <a:off x="6553200" y="17526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3</a:t>
            </a:r>
            <a:endParaRPr sz="8000"/>
          </a:p>
        </p:txBody>
      </p:sp>
      <p:sp>
        <p:nvSpPr>
          <p:cNvPr id="52230" name="Straight Connector 52229"/>
          <p:cNvSpPr/>
          <p:nvPr/>
        </p:nvSpPr>
        <p:spPr>
          <a:xfrm flipV="1">
            <a:off x="6553200" y="3048000"/>
            <a:ext cx="685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2231" name="Text Box 52230"/>
          <p:cNvSpPr txBox="1"/>
          <p:nvPr/>
        </p:nvSpPr>
        <p:spPr>
          <a:xfrm>
            <a:off x="65532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4</a:t>
            </a:r>
            <a:endParaRPr sz="8000"/>
          </a:p>
        </p:txBody>
      </p:sp>
      <p:sp>
        <p:nvSpPr>
          <p:cNvPr id="52232" name="Text Box 52231"/>
          <p:cNvSpPr txBox="1"/>
          <p:nvPr/>
        </p:nvSpPr>
        <p:spPr>
          <a:xfrm>
            <a:off x="6172200" y="2819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x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52233" name="Text Box 52232"/>
          <p:cNvSpPr txBox="1"/>
          <p:nvPr/>
        </p:nvSpPr>
        <p:spPr>
          <a:xfrm>
            <a:off x="6096000" y="19812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+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52234" name="Text Box 52233"/>
          <p:cNvSpPr txBox="1"/>
          <p:nvPr/>
        </p:nvSpPr>
        <p:spPr>
          <a:xfrm>
            <a:off x="7239000" y="25146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52235" name="Text Box 52234"/>
          <p:cNvSpPr txBox="1"/>
          <p:nvPr/>
        </p:nvSpPr>
        <p:spPr>
          <a:xfrm>
            <a:off x="7696200" y="1752600"/>
            <a:ext cx="1200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19</a:t>
            </a:r>
            <a:endParaRPr sz="8000">
              <a:solidFill>
                <a:srgbClr val="FF0000"/>
              </a:solidFill>
            </a:endParaRPr>
          </a:p>
        </p:txBody>
      </p:sp>
      <p:sp>
        <p:nvSpPr>
          <p:cNvPr id="52236" name="Straight Connector 52235"/>
          <p:cNvSpPr/>
          <p:nvPr/>
        </p:nvSpPr>
        <p:spPr>
          <a:xfrm flipV="1">
            <a:off x="7924800" y="3048000"/>
            <a:ext cx="685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2237" name="Text Box 52236"/>
          <p:cNvSpPr txBox="1"/>
          <p:nvPr/>
        </p:nvSpPr>
        <p:spPr>
          <a:xfrm>
            <a:off x="79248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4</a:t>
            </a:r>
            <a:endParaRPr sz="8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2" grpId="0"/>
      <p:bldP spid="52233" grpId="0"/>
      <p:bldP spid="52234" grpId="0"/>
      <p:bldP spid="52235" grpId="0"/>
      <p:bldP spid="5223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Title 53249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  <a:ln/>
        </p:spPr>
        <p:txBody>
          <a:bodyPr anchor="b" anchorCtr="0"/>
          <a:p>
            <a:pPr algn="ctr"/>
            <a:r>
              <a:t>Change this mixed number to an improper fraction</a:t>
            </a:r>
          </a:p>
        </p:txBody>
      </p:sp>
      <p:sp>
        <p:nvSpPr>
          <p:cNvPr id="53251" name="Text Placeholder 53250"/>
          <p:cNvSpPr>
            <a:spLocks noGrp="1"/>
          </p:cNvSpPr>
          <p:nvPr>
            <p:ph type="body" idx="1"/>
          </p:nvPr>
        </p:nvSpPr>
        <p:spPr>
          <a:xfrm>
            <a:off x="228600" y="1905000"/>
            <a:ext cx="6248400" cy="44958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sz="4000"/>
              <a:t>Multiply the whole number times the denominator.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Add your answer to the numerator.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Put your new number </a:t>
            </a:r>
            <a:endParaRPr sz="4000"/>
          </a:p>
          <a:p>
            <a:pPr>
              <a:lnSpc>
                <a:spcPct val="90000"/>
              </a:lnSpc>
              <a:buNone/>
            </a:pPr>
            <a:r>
              <a:rPr sz="4000"/>
              <a:t>  over the denominator.</a:t>
            </a:r>
            <a:endParaRPr sz="4000"/>
          </a:p>
        </p:txBody>
      </p:sp>
      <p:sp>
        <p:nvSpPr>
          <p:cNvPr id="53252" name="Text Box 53251"/>
          <p:cNvSpPr txBox="1"/>
          <p:nvPr/>
        </p:nvSpPr>
        <p:spPr>
          <a:xfrm>
            <a:off x="5638800" y="2286000"/>
            <a:ext cx="56515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/>
              <a:t>6</a:t>
            </a:r>
            <a:endParaRPr sz="8000"/>
          </a:p>
        </p:txBody>
      </p:sp>
      <p:sp>
        <p:nvSpPr>
          <p:cNvPr id="53253" name="Text Box 53252"/>
          <p:cNvSpPr txBox="1"/>
          <p:nvPr/>
        </p:nvSpPr>
        <p:spPr>
          <a:xfrm>
            <a:off x="6553200" y="17526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2</a:t>
            </a:r>
            <a:endParaRPr sz="8000"/>
          </a:p>
        </p:txBody>
      </p:sp>
      <p:sp>
        <p:nvSpPr>
          <p:cNvPr id="53254" name="Straight Connector 53253"/>
          <p:cNvSpPr/>
          <p:nvPr/>
        </p:nvSpPr>
        <p:spPr>
          <a:xfrm flipV="1">
            <a:off x="6553200" y="3048000"/>
            <a:ext cx="685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3255" name="Text Box 53254"/>
          <p:cNvSpPr txBox="1"/>
          <p:nvPr/>
        </p:nvSpPr>
        <p:spPr>
          <a:xfrm>
            <a:off x="65532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3</a:t>
            </a:r>
            <a:endParaRPr sz="8000"/>
          </a:p>
        </p:txBody>
      </p:sp>
      <p:sp>
        <p:nvSpPr>
          <p:cNvPr id="53256" name="Text Box 53255"/>
          <p:cNvSpPr txBox="1"/>
          <p:nvPr/>
        </p:nvSpPr>
        <p:spPr>
          <a:xfrm>
            <a:off x="6172200" y="2819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x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53257" name="Text Box 53256"/>
          <p:cNvSpPr txBox="1"/>
          <p:nvPr/>
        </p:nvSpPr>
        <p:spPr>
          <a:xfrm>
            <a:off x="6096000" y="19812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+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53258" name="Text Box 53257"/>
          <p:cNvSpPr txBox="1"/>
          <p:nvPr/>
        </p:nvSpPr>
        <p:spPr>
          <a:xfrm>
            <a:off x="7239000" y="25146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53259" name="Text Box 53258"/>
          <p:cNvSpPr txBox="1"/>
          <p:nvPr/>
        </p:nvSpPr>
        <p:spPr>
          <a:xfrm>
            <a:off x="7696200" y="1752600"/>
            <a:ext cx="1200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20</a:t>
            </a:r>
            <a:endParaRPr sz="8000">
              <a:solidFill>
                <a:srgbClr val="FF0000"/>
              </a:solidFill>
            </a:endParaRPr>
          </a:p>
        </p:txBody>
      </p:sp>
      <p:sp>
        <p:nvSpPr>
          <p:cNvPr id="53260" name="Straight Connector 53259"/>
          <p:cNvSpPr/>
          <p:nvPr/>
        </p:nvSpPr>
        <p:spPr>
          <a:xfrm flipV="1">
            <a:off x="7924800" y="3048000"/>
            <a:ext cx="685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3261" name="Text Box 53260"/>
          <p:cNvSpPr txBox="1"/>
          <p:nvPr/>
        </p:nvSpPr>
        <p:spPr>
          <a:xfrm>
            <a:off x="79248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3</a:t>
            </a:r>
            <a:endParaRPr sz="8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  <p:bldP spid="53257" grpId="0"/>
      <p:bldP spid="53258" grpId="0"/>
      <p:bldP spid="53259" grpId="0"/>
      <p:bldP spid="5326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Title 54273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  <a:ln/>
        </p:spPr>
        <p:txBody>
          <a:bodyPr anchor="b" anchorCtr="0"/>
          <a:p>
            <a:pPr algn="ctr"/>
            <a:r>
              <a:t>Change this mixed number to an improper fraction</a:t>
            </a:r>
          </a:p>
        </p:txBody>
      </p:sp>
      <p:sp>
        <p:nvSpPr>
          <p:cNvPr id="54275" name="Text Placeholder 54274"/>
          <p:cNvSpPr>
            <a:spLocks noGrp="1"/>
          </p:cNvSpPr>
          <p:nvPr>
            <p:ph type="body" idx="1"/>
          </p:nvPr>
        </p:nvSpPr>
        <p:spPr>
          <a:xfrm>
            <a:off x="228600" y="1905000"/>
            <a:ext cx="6248400" cy="4495800"/>
          </a:xfrm>
          <a:ln/>
        </p:spPr>
        <p:txBody>
          <a:bodyPr/>
          <a:p>
            <a:pPr>
              <a:lnSpc>
                <a:spcPct val="90000"/>
              </a:lnSpc>
            </a:pPr>
            <a:r>
              <a:rPr sz="4000"/>
              <a:t>Multiply the whole number times the denominator.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Add your answer to the numerator.</a:t>
            </a:r>
            <a:endParaRPr sz="4000"/>
          </a:p>
          <a:p>
            <a:pPr>
              <a:lnSpc>
                <a:spcPct val="90000"/>
              </a:lnSpc>
            </a:pPr>
            <a:r>
              <a:rPr sz="4000"/>
              <a:t>Put your new number </a:t>
            </a:r>
            <a:endParaRPr sz="4000"/>
          </a:p>
          <a:p>
            <a:pPr>
              <a:lnSpc>
                <a:spcPct val="90000"/>
              </a:lnSpc>
              <a:buNone/>
            </a:pPr>
            <a:r>
              <a:rPr sz="4000"/>
              <a:t>  over the denominator.</a:t>
            </a:r>
            <a:endParaRPr sz="4000"/>
          </a:p>
        </p:txBody>
      </p:sp>
      <p:sp>
        <p:nvSpPr>
          <p:cNvPr id="54276" name="Text Box 54275"/>
          <p:cNvSpPr txBox="1"/>
          <p:nvPr/>
        </p:nvSpPr>
        <p:spPr>
          <a:xfrm>
            <a:off x="5638800" y="2286000"/>
            <a:ext cx="56515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sz="8000"/>
              <a:t>8</a:t>
            </a:r>
            <a:endParaRPr sz="8000"/>
          </a:p>
        </p:txBody>
      </p:sp>
      <p:sp>
        <p:nvSpPr>
          <p:cNvPr id="54277" name="Text Box 54276"/>
          <p:cNvSpPr txBox="1"/>
          <p:nvPr/>
        </p:nvSpPr>
        <p:spPr>
          <a:xfrm>
            <a:off x="6553200" y="17526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3</a:t>
            </a:r>
            <a:endParaRPr sz="8000"/>
          </a:p>
        </p:txBody>
      </p:sp>
      <p:sp>
        <p:nvSpPr>
          <p:cNvPr id="54278" name="Straight Connector 54277"/>
          <p:cNvSpPr/>
          <p:nvPr/>
        </p:nvSpPr>
        <p:spPr>
          <a:xfrm flipV="1">
            <a:off x="6553200" y="3048000"/>
            <a:ext cx="6858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4279" name="Text Box 54278"/>
          <p:cNvSpPr txBox="1"/>
          <p:nvPr/>
        </p:nvSpPr>
        <p:spPr>
          <a:xfrm>
            <a:off x="65532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/>
              <a:t>5</a:t>
            </a:r>
            <a:endParaRPr sz="8000"/>
          </a:p>
        </p:txBody>
      </p:sp>
      <p:sp>
        <p:nvSpPr>
          <p:cNvPr id="54280" name="Text Box 54279"/>
          <p:cNvSpPr txBox="1"/>
          <p:nvPr/>
        </p:nvSpPr>
        <p:spPr>
          <a:xfrm>
            <a:off x="6172200" y="28194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x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54281" name="Text Box 54280"/>
          <p:cNvSpPr txBox="1"/>
          <p:nvPr/>
        </p:nvSpPr>
        <p:spPr>
          <a:xfrm>
            <a:off x="6096000" y="19812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>
                <a:solidFill>
                  <a:srgbClr val="FF0000"/>
                </a:solidFill>
              </a:rPr>
              <a:t>+</a:t>
            </a:r>
            <a:endParaRPr sz="6000">
              <a:solidFill>
                <a:srgbClr val="FF0000"/>
              </a:solidFill>
            </a:endParaRPr>
          </a:p>
        </p:txBody>
      </p:sp>
      <p:sp>
        <p:nvSpPr>
          <p:cNvPr id="54282" name="Text Box 54281"/>
          <p:cNvSpPr txBox="1"/>
          <p:nvPr/>
        </p:nvSpPr>
        <p:spPr>
          <a:xfrm>
            <a:off x="7239000" y="25146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54283" name="Text Box 54282"/>
          <p:cNvSpPr txBox="1"/>
          <p:nvPr/>
        </p:nvSpPr>
        <p:spPr>
          <a:xfrm>
            <a:off x="7696200" y="1752600"/>
            <a:ext cx="1200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43</a:t>
            </a:r>
            <a:endParaRPr sz="8000">
              <a:solidFill>
                <a:srgbClr val="FF0000"/>
              </a:solidFill>
            </a:endParaRPr>
          </a:p>
        </p:txBody>
      </p:sp>
      <p:sp>
        <p:nvSpPr>
          <p:cNvPr id="54284" name="Straight Connector 54283"/>
          <p:cNvSpPr/>
          <p:nvPr/>
        </p:nvSpPr>
        <p:spPr>
          <a:xfrm flipV="1">
            <a:off x="7924800" y="3048000"/>
            <a:ext cx="685800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4285" name="Text Box 54284"/>
          <p:cNvSpPr txBox="1"/>
          <p:nvPr/>
        </p:nvSpPr>
        <p:spPr>
          <a:xfrm>
            <a:off x="7924800" y="3048000"/>
            <a:ext cx="692150" cy="13112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8000">
                <a:solidFill>
                  <a:srgbClr val="FF0000"/>
                </a:solidFill>
              </a:rPr>
              <a:t>5</a:t>
            </a:r>
            <a:endParaRPr sz="8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/>
      <p:bldP spid="54281" grpId="0"/>
      <p:bldP spid="54282" grpId="0"/>
      <p:bldP spid="54283" grpId="0"/>
      <p:bldP spid="542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itle 29697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br>
              <a:rPr sz="4800"/>
            </a:br>
            <a:r>
              <a:rPr sz="4800"/>
              <a:t>What is the mixed number?</a:t>
            </a:r>
            <a:endParaRPr sz="4800"/>
          </a:p>
        </p:txBody>
      </p:sp>
      <p:sp>
        <p:nvSpPr>
          <p:cNvPr id="29700" name="Oval 29699"/>
          <p:cNvSpPr/>
          <p:nvPr/>
        </p:nvSpPr>
        <p:spPr>
          <a:xfrm>
            <a:off x="1371600" y="44958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01" name="Oval 29700"/>
          <p:cNvSpPr/>
          <p:nvPr/>
        </p:nvSpPr>
        <p:spPr>
          <a:xfrm>
            <a:off x="3200400" y="4495800"/>
            <a:ext cx="1524000" cy="167481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02" name="Straight Connector 29701"/>
          <p:cNvSpPr/>
          <p:nvPr/>
        </p:nvSpPr>
        <p:spPr>
          <a:xfrm>
            <a:off x="3962400" y="4495800"/>
            <a:ext cx="1588" cy="1674813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3" name="Straight Connector 29702"/>
          <p:cNvSpPr/>
          <p:nvPr/>
        </p:nvSpPr>
        <p:spPr>
          <a:xfrm>
            <a:off x="3200400" y="5334000"/>
            <a:ext cx="1524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4" name="Freeform 29703"/>
          <p:cNvSpPr/>
          <p:nvPr/>
        </p:nvSpPr>
        <p:spPr>
          <a:xfrm>
            <a:off x="3976688" y="5348288"/>
            <a:ext cx="747712" cy="8223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05" name="Text Box 29704"/>
          <p:cNvSpPr txBox="1"/>
          <p:nvPr/>
        </p:nvSpPr>
        <p:spPr>
          <a:xfrm>
            <a:off x="5410200" y="3810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29706" name="Text Box 29705"/>
          <p:cNvSpPr txBox="1"/>
          <p:nvPr/>
        </p:nvSpPr>
        <p:spPr>
          <a:xfrm>
            <a:off x="6324600" y="38100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3</a:t>
            </a:r>
            <a:endParaRPr sz="6000"/>
          </a:p>
        </p:txBody>
      </p:sp>
      <p:sp>
        <p:nvSpPr>
          <p:cNvPr id="29707" name="Text Box 29706"/>
          <p:cNvSpPr txBox="1"/>
          <p:nvPr/>
        </p:nvSpPr>
        <p:spPr>
          <a:xfrm>
            <a:off x="7086600" y="35052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29708" name="Straight Connector 29707"/>
          <p:cNvSpPr/>
          <p:nvPr/>
        </p:nvSpPr>
        <p:spPr>
          <a:xfrm>
            <a:off x="7010400" y="4343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9" name="Text Box 29708"/>
          <p:cNvSpPr txBox="1"/>
          <p:nvPr/>
        </p:nvSpPr>
        <p:spPr>
          <a:xfrm>
            <a:off x="7086600" y="42672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29710" name="Oval 29709"/>
          <p:cNvSpPr/>
          <p:nvPr/>
        </p:nvSpPr>
        <p:spPr>
          <a:xfrm>
            <a:off x="3124200" y="2286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11" name="Oval 29710"/>
          <p:cNvSpPr/>
          <p:nvPr/>
        </p:nvSpPr>
        <p:spPr>
          <a:xfrm>
            <a:off x="1295400" y="2286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/>
      <p:bldP spid="29707" grpId="0"/>
      <p:bldP spid="297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itle 30721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br>
              <a:rPr sz="4800"/>
            </a:br>
            <a:r>
              <a:rPr sz="4800"/>
              <a:t>What is the mixed number?</a:t>
            </a:r>
            <a:endParaRPr sz="4800"/>
          </a:p>
        </p:txBody>
      </p:sp>
      <p:sp>
        <p:nvSpPr>
          <p:cNvPr id="30723" name="Oval 30722"/>
          <p:cNvSpPr/>
          <p:nvPr/>
        </p:nvSpPr>
        <p:spPr>
          <a:xfrm>
            <a:off x="39624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24" name="Oval 30723"/>
          <p:cNvSpPr/>
          <p:nvPr/>
        </p:nvSpPr>
        <p:spPr>
          <a:xfrm>
            <a:off x="3200400" y="4495800"/>
            <a:ext cx="1524000" cy="167481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25" name="Straight Connector 30724"/>
          <p:cNvSpPr/>
          <p:nvPr/>
        </p:nvSpPr>
        <p:spPr>
          <a:xfrm>
            <a:off x="3962400" y="4495800"/>
            <a:ext cx="1588" cy="1674813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26" name="Straight Connector 30725"/>
          <p:cNvSpPr/>
          <p:nvPr/>
        </p:nvSpPr>
        <p:spPr>
          <a:xfrm>
            <a:off x="3200400" y="5334000"/>
            <a:ext cx="1524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27" name="Freeform 30726"/>
          <p:cNvSpPr/>
          <p:nvPr/>
        </p:nvSpPr>
        <p:spPr>
          <a:xfrm>
            <a:off x="3976688" y="5348288"/>
            <a:ext cx="747712" cy="8223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28" name="Text Box 30727"/>
          <p:cNvSpPr txBox="1"/>
          <p:nvPr/>
        </p:nvSpPr>
        <p:spPr>
          <a:xfrm>
            <a:off x="5410200" y="3810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0729" name="Text Box 30728"/>
          <p:cNvSpPr txBox="1"/>
          <p:nvPr/>
        </p:nvSpPr>
        <p:spPr>
          <a:xfrm>
            <a:off x="6324600" y="38100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4</a:t>
            </a:r>
            <a:endParaRPr sz="6000"/>
          </a:p>
        </p:txBody>
      </p:sp>
      <p:sp>
        <p:nvSpPr>
          <p:cNvPr id="30730" name="Text Box 30729"/>
          <p:cNvSpPr txBox="1"/>
          <p:nvPr/>
        </p:nvSpPr>
        <p:spPr>
          <a:xfrm>
            <a:off x="7086600" y="35052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3</a:t>
            </a:r>
            <a:endParaRPr sz="5400"/>
          </a:p>
        </p:txBody>
      </p:sp>
      <p:sp>
        <p:nvSpPr>
          <p:cNvPr id="30731" name="Straight Connector 30730"/>
          <p:cNvSpPr/>
          <p:nvPr/>
        </p:nvSpPr>
        <p:spPr>
          <a:xfrm>
            <a:off x="7010400" y="4343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2" name="Text Box 30731"/>
          <p:cNvSpPr txBox="1"/>
          <p:nvPr/>
        </p:nvSpPr>
        <p:spPr>
          <a:xfrm>
            <a:off x="7086600" y="42672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30733" name="Oval 30732"/>
          <p:cNvSpPr/>
          <p:nvPr/>
        </p:nvSpPr>
        <p:spPr>
          <a:xfrm>
            <a:off x="22098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34" name="Oval 30733"/>
          <p:cNvSpPr/>
          <p:nvPr/>
        </p:nvSpPr>
        <p:spPr>
          <a:xfrm>
            <a:off x="4572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35" name="Oval 30734"/>
          <p:cNvSpPr/>
          <p:nvPr/>
        </p:nvSpPr>
        <p:spPr>
          <a:xfrm>
            <a:off x="1447800" y="44958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/>
      <p:bldP spid="30730" grpId="0"/>
      <p:bldP spid="307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itle 31745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br>
              <a:rPr sz="4800"/>
            </a:br>
            <a:r>
              <a:rPr sz="4800"/>
              <a:t>What is the mixed number?</a:t>
            </a:r>
            <a:endParaRPr sz="4800"/>
          </a:p>
        </p:txBody>
      </p:sp>
      <p:sp>
        <p:nvSpPr>
          <p:cNvPr id="31747" name="Oval 31746"/>
          <p:cNvSpPr/>
          <p:nvPr/>
        </p:nvSpPr>
        <p:spPr>
          <a:xfrm>
            <a:off x="39624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52" name="Text Box 31751"/>
          <p:cNvSpPr txBox="1"/>
          <p:nvPr/>
        </p:nvSpPr>
        <p:spPr>
          <a:xfrm>
            <a:off x="5410200" y="3810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1753" name="Text Box 31752"/>
          <p:cNvSpPr txBox="1"/>
          <p:nvPr/>
        </p:nvSpPr>
        <p:spPr>
          <a:xfrm>
            <a:off x="6324600" y="3810000"/>
            <a:ext cx="565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5</a:t>
            </a:r>
            <a:endParaRPr sz="6000"/>
          </a:p>
        </p:txBody>
      </p:sp>
      <p:sp>
        <p:nvSpPr>
          <p:cNvPr id="31754" name="Text Box 31753"/>
          <p:cNvSpPr txBox="1"/>
          <p:nvPr/>
        </p:nvSpPr>
        <p:spPr>
          <a:xfrm>
            <a:off x="7086600" y="35052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</a:t>
            </a:r>
            <a:endParaRPr sz="5400"/>
          </a:p>
        </p:txBody>
      </p:sp>
      <p:sp>
        <p:nvSpPr>
          <p:cNvPr id="31755" name="Straight Connector 31754"/>
          <p:cNvSpPr/>
          <p:nvPr/>
        </p:nvSpPr>
        <p:spPr>
          <a:xfrm>
            <a:off x="7010400" y="4343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6" name="Text Box 31755"/>
          <p:cNvSpPr txBox="1"/>
          <p:nvPr/>
        </p:nvSpPr>
        <p:spPr>
          <a:xfrm>
            <a:off x="7086600" y="42672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31757" name="Oval 31756"/>
          <p:cNvSpPr/>
          <p:nvPr/>
        </p:nvSpPr>
        <p:spPr>
          <a:xfrm>
            <a:off x="22098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58" name="Oval 31757"/>
          <p:cNvSpPr/>
          <p:nvPr/>
        </p:nvSpPr>
        <p:spPr>
          <a:xfrm>
            <a:off x="4572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59" name="Oval 31758"/>
          <p:cNvSpPr/>
          <p:nvPr/>
        </p:nvSpPr>
        <p:spPr>
          <a:xfrm>
            <a:off x="2209800" y="4191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60" name="Oval 31759"/>
          <p:cNvSpPr/>
          <p:nvPr/>
        </p:nvSpPr>
        <p:spPr>
          <a:xfrm>
            <a:off x="457200" y="4191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61" name="Oval 31760"/>
          <p:cNvSpPr/>
          <p:nvPr/>
        </p:nvSpPr>
        <p:spPr>
          <a:xfrm>
            <a:off x="3962400" y="4191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62" name="Freeform 31761"/>
          <p:cNvSpPr/>
          <p:nvPr/>
        </p:nvSpPr>
        <p:spPr>
          <a:xfrm rot="-5344508">
            <a:off x="4718050" y="4260850"/>
            <a:ext cx="917575" cy="766763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1751" name="Freeform 31750"/>
          <p:cNvSpPr/>
          <p:nvPr/>
        </p:nvSpPr>
        <p:spPr>
          <a:xfrm>
            <a:off x="4800600" y="5029200"/>
            <a:ext cx="762000" cy="838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1763" name="Straight Connector 31762"/>
          <p:cNvSpPr/>
          <p:nvPr/>
        </p:nvSpPr>
        <p:spPr>
          <a:xfrm>
            <a:off x="4800600" y="4191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3" grpId="0"/>
      <p:bldP spid="31754" grpId="0"/>
      <p:bldP spid="317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Title 32769"/>
          <p:cNvSpPr>
            <a:spLocks noGrp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ln/>
        </p:spPr>
        <p:txBody>
          <a:bodyPr anchor="b" anchorCtr="0"/>
          <a:p>
            <a:pPr algn="ctr"/>
            <a:r>
              <a:rPr sz="4800"/>
              <a:t>Improper Fraction</a:t>
            </a:r>
            <a:endParaRPr sz="4800"/>
          </a:p>
        </p:txBody>
      </p:sp>
      <p:sp>
        <p:nvSpPr>
          <p:cNvPr id="32771" name="Text Placeholder 32770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  <a:ln/>
        </p:spPr>
        <p:txBody>
          <a:bodyPr/>
          <a:p>
            <a:r>
              <a:rPr sz="4000"/>
              <a:t>A fraction in which the numerator is greater than the denominator.</a:t>
            </a:r>
            <a:endParaRPr sz="4000"/>
          </a:p>
        </p:txBody>
      </p:sp>
      <p:sp>
        <p:nvSpPr>
          <p:cNvPr id="32772" name="Oval 32771"/>
          <p:cNvSpPr/>
          <p:nvPr/>
        </p:nvSpPr>
        <p:spPr>
          <a:xfrm>
            <a:off x="1371600" y="44958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773" name="Oval 32772"/>
          <p:cNvSpPr/>
          <p:nvPr/>
        </p:nvSpPr>
        <p:spPr>
          <a:xfrm>
            <a:off x="3200400" y="4495800"/>
            <a:ext cx="1600200" cy="167481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774" name="Straight Connector 32773"/>
          <p:cNvSpPr/>
          <p:nvPr/>
        </p:nvSpPr>
        <p:spPr>
          <a:xfrm>
            <a:off x="4038600" y="44958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5" name="Straight Connector 32774"/>
          <p:cNvSpPr/>
          <p:nvPr/>
        </p:nvSpPr>
        <p:spPr>
          <a:xfrm>
            <a:off x="3200400" y="5334000"/>
            <a:ext cx="16002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7" name="Text Box 32776"/>
          <p:cNvSpPr txBox="1"/>
          <p:nvPr/>
        </p:nvSpPr>
        <p:spPr>
          <a:xfrm>
            <a:off x="5486400" y="48768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2779" name="Text Box 32778"/>
          <p:cNvSpPr txBox="1"/>
          <p:nvPr/>
        </p:nvSpPr>
        <p:spPr>
          <a:xfrm>
            <a:off x="7162800" y="4495800"/>
            <a:ext cx="5270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8</a:t>
            </a:r>
            <a:endParaRPr sz="5400"/>
          </a:p>
        </p:txBody>
      </p:sp>
      <p:sp>
        <p:nvSpPr>
          <p:cNvPr id="32780" name="Straight Connector 32779"/>
          <p:cNvSpPr/>
          <p:nvPr/>
        </p:nvSpPr>
        <p:spPr>
          <a:xfrm>
            <a:off x="7086600" y="53340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81" name="Text Box 32780"/>
          <p:cNvSpPr txBox="1"/>
          <p:nvPr/>
        </p:nvSpPr>
        <p:spPr>
          <a:xfrm>
            <a:off x="7162800" y="52578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32782" name="Straight Connector 32781"/>
          <p:cNvSpPr/>
          <p:nvPr/>
        </p:nvSpPr>
        <p:spPr>
          <a:xfrm>
            <a:off x="1371600" y="5334000"/>
            <a:ext cx="1600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83" name="Straight Connector 32782"/>
          <p:cNvSpPr/>
          <p:nvPr/>
        </p:nvSpPr>
        <p:spPr>
          <a:xfrm>
            <a:off x="2209800" y="44958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2771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2771">
                                            <p:txEl>
                                              <p:charRg st="0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Title 33793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1143000"/>
          </a:xfrm>
          <a:ln/>
        </p:spPr>
        <p:txBody>
          <a:bodyPr anchor="b" anchorCtr="0"/>
          <a:p>
            <a:pPr algn="ctr"/>
            <a:br>
              <a:rPr sz="4800"/>
            </a:br>
            <a:r>
              <a:rPr sz="4800"/>
              <a:t>What is the improper fraction?</a:t>
            </a:r>
            <a:endParaRPr sz="4800"/>
          </a:p>
        </p:txBody>
      </p:sp>
      <p:sp>
        <p:nvSpPr>
          <p:cNvPr id="33795" name="Oval 33794"/>
          <p:cNvSpPr/>
          <p:nvPr/>
        </p:nvSpPr>
        <p:spPr>
          <a:xfrm>
            <a:off x="1371600" y="44958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796" name="Oval 33795"/>
          <p:cNvSpPr/>
          <p:nvPr/>
        </p:nvSpPr>
        <p:spPr>
          <a:xfrm>
            <a:off x="3200400" y="4495800"/>
            <a:ext cx="1524000" cy="167481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797" name="Straight Connector 33796"/>
          <p:cNvSpPr/>
          <p:nvPr/>
        </p:nvSpPr>
        <p:spPr>
          <a:xfrm>
            <a:off x="3962400" y="4495800"/>
            <a:ext cx="1588" cy="1674813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798" name="Straight Connector 33797"/>
          <p:cNvSpPr/>
          <p:nvPr/>
        </p:nvSpPr>
        <p:spPr>
          <a:xfrm>
            <a:off x="3200400" y="5334000"/>
            <a:ext cx="1524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799" name="Freeform 33798"/>
          <p:cNvSpPr/>
          <p:nvPr/>
        </p:nvSpPr>
        <p:spPr>
          <a:xfrm>
            <a:off x="3976688" y="5348288"/>
            <a:ext cx="747712" cy="8223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800" name="Text Box 33799"/>
          <p:cNvSpPr txBox="1"/>
          <p:nvPr/>
        </p:nvSpPr>
        <p:spPr>
          <a:xfrm>
            <a:off x="5791200" y="3810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3802" name="Text Box 33801"/>
          <p:cNvSpPr txBox="1"/>
          <p:nvPr/>
        </p:nvSpPr>
        <p:spPr>
          <a:xfrm>
            <a:off x="6934200" y="3505200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15</a:t>
            </a:r>
            <a:endParaRPr sz="5400"/>
          </a:p>
        </p:txBody>
      </p:sp>
      <p:sp>
        <p:nvSpPr>
          <p:cNvPr id="33803" name="Straight Connector 33802"/>
          <p:cNvSpPr/>
          <p:nvPr/>
        </p:nvSpPr>
        <p:spPr>
          <a:xfrm>
            <a:off x="7010400" y="4343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4" name="Text Box 33803"/>
          <p:cNvSpPr txBox="1"/>
          <p:nvPr/>
        </p:nvSpPr>
        <p:spPr>
          <a:xfrm>
            <a:off x="7086600" y="42672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33805" name="Oval 33804"/>
          <p:cNvSpPr/>
          <p:nvPr/>
        </p:nvSpPr>
        <p:spPr>
          <a:xfrm>
            <a:off x="3124200" y="2286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806" name="Oval 33805"/>
          <p:cNvSpPr/>
          <p:nvPr/>
        </p:nvSpPr>
        <p:spPr>
          <a:xfrm>
            <a:off x="1295400" y="2286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807" name="Straight Connector 33806"/>
          <p:cNvSpPr/>
          <p:nvPr/>
        </p:nvSpPr>
        <p:spPr>
          <a:xfrm>
            <a:off x="3962400" y="2286000"/>
            <a:ext cx="1588" cy="1674813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8" name="Straight Connector 33807"/>
          <p:cNvSpPr/>
          <p:nvPr/>
        </p:nvSpPr>
        <p:spPr>
          <a:xfrm>
            <a:off x="2133600" y="2286000"/>
            <a:ext cx="1588" cy="1674813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09" name="Straight Connector 33808"/>
          <p:cNvSpPr/>
          <p:nvPr/>
        </p:nvSpPr>
        <p:spPr>
          <a:xfrm>
            <a:off x="2209800" y="44958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10" name="Straight Connector 33809"/>
          <p:cNvSpPr/>
          <p:nvPr/>
        </p:nvSpPr>
        <p:spPr>
          <a:xfrm>
            <a:off x="1371600" y="5334000"/>
            <a:ext cx="1600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11" name="Straight Connector 33810"/>
          <p:cNvSpPr/>
          <p:nvPr/>
        </p:nvSpPr>
        <p:spPr>
          <a:xfrm>
            <a:off x="1295400" y="3124200"/>
            <a:ext cx="1600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3812" name="Straight Connector 33811"/>
          <p:cNvSpPr/>
          <p:nvPr/>
        </p:nvSpPr>
        <p:spPr>
          <a:xfrm>
            <a:off x="3124200" y="3124200"/>
            <a:ext cx="1600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/>
      <p:bldP spid="338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Title 3584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534400" cy="1143000"/>
          </a:xfrm>
          <a:ln/>
        </p:spPr>
        <p:txBody>
          <a:bodyPr anchor="b" anchorCtr="0"/>
          <a:p>
            <a:pPr algn="ctr"/>
            <a:br>
              <a:rPr sz="4800"/>
            </a:br>
            <a:r>
              <a:rPr sz="4800"/>
              <a:t>What is the improper fraction?</a:t>
            </a:r>
            <a:endParaRPr sz="4800"/>
          </a:p>
        </p:txBody>
      </p:sp>
      <p:sp>
        <p:nvSpPr>
          <p:cNvPr id="35843" name="Oval 35842"/>
          <p:cNvSpPr/>
          <p:nvPr/>
        </p:nvSpPr>
        <p:spPr>
          <a:xfrm>
            <a:off x="39624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5844" name="Oval 35843"/>
          <p:cNvSpPr/>
          <p:nvPr/>
        </p:nvSpPr>
        <p:spPr>
          <a:xfrm>
            <a:off x="3200400" y="4495800"/>
            <a:ext cx="1524000" cy="1674813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5845" name="Straight Connector 35844"/>
          <p:cNvSpPr/>
          <p:nvPr/>
        </p:nvSpPr>
        <p:spPr>
          <a:xfrm>
            <a:off x="3962400" y="4495800"/>
            <a:ext cx="1588" cy="1674813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46" name="Straight Connector 35845"/>
          <p:cNvSpPr/>
          <p:nvPr/>
        </p:nvSpPr>
        <p:spPr>
          <a:xfrm>
            <a:off x="3200400" y="5334000"/>
            <a:ext cx="15240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47" name="Freeform 35846"/>
          <p:cNvSpPr/>
          <p:nvPr/>
        </p:nvSpPr>
        <p:spPr>
          <a:xfrm>
            <a:off x="3976688" y="5348288"/>
            <a:ext cx="747712" cy="822325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5848" name="Text Box 35847"/>
          <p:cNvSpPr txBox="1"/>
          <p:nvPr/>
        </p:nvSpPr>
        <p:spPr>
          <a:xfrm>
            <a:off x="5410200" y="3810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5850" name="Text Box 35849"/>
          <p:cNvSpPr txBox="1"/>
          <p:nvPr/>
        </p:nvSpPr>
        <p:spPr>
          <a:xfrm>
            <a:off x="6934200" y="3505200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19</a:t>
            </a:r>
            <a:endParaRPr sz="5400"/>
          </a:p>
        </p:txBody>
      </p:sp>
      <p:sp>
        <p:nvSpPr>
          <p:cNvPr id="35851" name="Straight Connector 35850"/>
          <p:cNvSpPr/>
          <p:nvPr/>
        </p:nvSpPr>
        <p:spPr>
          <a:xfrm>
            <a:off x="7010400" y="4343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2" name="Text Box 35851"/>
          <p:cNvSpPr txBox="1"/>
          <p:nvPr/>
        </p:nvSpPr>
        <p:spPr>
          <a:xfrm>
            <a:off x="7086600" y="42672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4</a:t>
            </a:r>
            <a:endParaRPr sz="5400"/>
          </a:p>
          <a:p/>
        </p:txBody>
      </p:sp>
      <p:sp>
        <p:nvSpPr>
          <p:cNvPr id="35853" name="Oval 35852"/>
          <p:cNvSpPr/>
          <p:nvPr/>
        </p:nvSpPr>
        <p:spPr>
          <a:xfrm>
            <a:off x="22098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5854" name="Oval 35853"/>
          <p:cNvSpPr/>
          <p:nvPr/>
        </p:nvSpPr>
        <p:spPr>
          <a:xfrm>
            <a:off x="4572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5855" name="Oval 35854"/>
          <p:cNvSpPr/>
          <p:nvPr/>
        </p:nvSpPr>
        <p:spPr>
          <a:xfrm>
            <a:off x="1447800" y="44958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5856" name="Straight Connector 35855"/>
          <p:cNvSpPr/>
          <p:nvPr/>
        </p:nvSpPr>
        <p:spPr>
          <a:xfrm>
            <a:off x="4800600" y="1905000"/>
            <a:ext cx="1588" cy="1674813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7" name="Straight Connector 35856"/>
          <p:cNvSpPr/>
          <p:nvPr/>
        </p:nvSpPr>
        <p:spPr>
          <a:xfrm>
            <a:off x="3048000" y="1905000"/>
            <a:ext cx="1588" cy="1674813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58" name="Straight Connector 35857"/>
          <p:cNvSpPr/>
          <p:nvPr/>
        </p:nvSpPr>
        <p:spPr>
          <a:xfrm>
            <a:off x="1295400" y="1905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60" name="Straight Connector 35859"/>
          <p:cNvSpPr/>
          <p:nvPr/>
        </p:nvSpPr>
        <p:spPr>
          <a:xfrm>
            <a:off x="2286000" y="44958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61" name="Straight Connector 35860"/>
          <p:cNvSpPr/>
          <p:nvPr/>
        </p:nvSpPr>
        <p:spPr>
          <a:xfrm>
            <a:off x="457200" y="2743200"/>
            <a:ext cx="1600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62" name="Straight Connector 35861"/>
          <p:cNvSpPr/>
          <p:nvPr/>
        </p:nvSpPr>
        <p:spPr>
          <a:xfrm>
            <a:off x="2209800" y="2743200"/>
            <a:ext cx="1600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63" name="Straight Connector 35862"/>
          <p:cNvSpPr/>
          <p:nvPr/>
        </p:nvSpPr>
        <p:spPr>
          <a:xfrm>
            <a:off x="3962400" y="2743200"/>
            <a:ext cx="1600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5864" name="Straight Connector 35863"/>
          <p:cNvSpPr/>
          <p:nvPr/>
        </p:nvSpPr>
        <p:spPr>
          <a:xfrm>
            <a:off x="1447800" y="5334000"/>
            <a:ext cx="1600200" cy="1588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0" grpId="0"/>
      <p:bldP spid="358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Title 34817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1143000"/>
          </a:xfrm>
          <a:ln/>
        </p:spPr>
        <p:txBody>
          <a:bodyPr anchor="b" anchorCtr="0"/>
          <a:p>
            <a:pPr algn="ctr"/>
            <a:br>
              <a:rPr sz="4800"/>
            </a:br>
            <a:r>
              <a:rPr sz="4800"/>
              <a:t>What is the improper fraction?</a:t>
            </a:r>
            <a:endParaRPr sz="4800"/>
          </a:p>
        </p:txBody>
      </p:sp>
      <p:sp>
        <p:nvSpPr>
          <p:cNvPr id="34819" name="Oval 34818"/>
          <p:cNvSpPr/>
          <p:nvPr/>
        </p:nvSpPr>
        <p:spPr>
          <a:xfrm>
            <a:off x="39624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20" name="Text Box 34819"/>
          <p:cNvSpPr txBox="1"/>
          <p:nvPr/>
        </p:nvSpPr>
        <p:spPr>
          <a:xfrm>
            <a:off x="5410200" y="3810000"/>
            <a:ext cx="61436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6000"/>
              <a:t>=</a:t>
            </a:r>
            <a:endParaRPr sz="6000"/>
          </a:p>
        </p:txBody>
      </p:sp>
      <p:sp>
        <p:nvSpPr>
          <p:cNvPr id="34822" name="Text Box 34821"/>
          <p:cNvSpPr txBox="1"/>
          <p:nvPr/>
        </p:nvSpPr>
        <p:spPr>
          <a:xfrm>
            <a:off x="6934200" y="3505200"/>
            <a:ext cx="8699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11</a:t>
            </a:r>
            <a:endParaRPr sz="5400"/>
          </a:p>
        </p:txBody>
      </p:sp>
      <p:sp>
        <p:nvSpPr>
          <p:cNvPr id="34823" name="Straight Connector 34822"/>
          <p:cNvSpPr/>
          <p:nvPr/>
        </p:nvSpPr>
        <p:spPr>
          <a:xfrm>
            <a:off x="7010400" y="4343400"/>
            <a:ext cx="7620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24" name="Text Box 34823"/>
          <p:cNvSpPr txBox="1"/>
          <p:nvPr/>
        </p:nvSpPr>
        <p:spPr>
          <a:xfrm>
            <a:off x="7086600" y="4267200"/>
            <a:ext cx="527050" cy="1279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sz="5400"/>
              <a:t>2</a:t>
            </a:r>
            <a:endParaRPr sz="5400"/>
          </a:p>
          <a:p/>
        </p:txBody>
      </p:sp>
      <p:sp>
        <p:nvSpPr>
          <p:cNvPr id="34825" name="Oval 34824"/>
          <p:cNvSpPr/>
          <p:nvPr/>
        </p:nvSpPr>
        <p:spPr>
          <a:xfrm>
            <a:off x="22098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26" name="Oval 34825"/>
          <p:cNvSpPr/>
          <p:nvPr/>
        </p:nvSpPr>
        <p:spPr>
          <a:xfrm>
            <a:off x="457200" y="1905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27" name="Oval 34826"/>
          <p:cNvSpPr/>
          <p:nvPr/>
        </p:nvSpPr>
        <p:spPr>
          <a:xfrm>
            <a:off x="2209800" y="4191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28" name="Oval 34827"/>
          <p:cNvSpPr/>
          <p:nvPr/>
        </p:nvSpPr>
        <p:spPr>
          <a:xfrm>
            <a:off x="457200" y="4191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29" name="Oval 34828"/>
          <p:cNvSpPr/>
          <p:nvPr/>
        </p:nvSpPr>
        <p:spPr>
          <a:xfrm>
            <a:off x="3962400" y="4191000"/>
            <a:ext cx="1600200" cy="1676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30" name="Freeform 34829"/>
          <p:cNvSpPr/>
          <p:nvPr/>
        </p:nvSpPr>
        <p:spPr>
          <a:xfrm rot="-5344508">
            <a:off x="4718050" y="4260850"/>
            <a:ext cx="917575" cy="766763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4831" name="Freeform 34830"/>
          <p:cNvSpPr/>
          <p:nvPr/>
        </p:nvSpPr>
        <p:spPr>
          <a:xfrm>
            <a:off x="4800600" y="5029200"/>
            <a:ext cx="762000" cy="838200"/>
          </a:xfrm>
          <a:custGeom>
            <a:avLst/>
            <a:gdLst/>
            <a:ahLst/>
            <a:cxnLst/>
            <a:pathLst>
              <a:path w="1344" h="1296">
                <a:moveTo>
                  <a:pt x="41" y="0"/>
                </a:moveTo>
                <a:cubicBezTo>
                  <a:pt x="0" y="123"/>
                  <a:pt x="23" y="18"/>
                  <a:pt x="23" y="175"/>
                </a:cubicBezTo>
                <a:cubicBezTo>
                  <a:pt x="23" y="455"/>
                  <a:pt x="0" y="278"/>
                  <a:pt x="0" y="576"/>
                </a:cubicBezTo>
                <a:cubicBezTo>
                  <a:pt x="0" y="736"/>
                  <a:pt x="23" y="420"/>
                  <a:pt x="23" y="876"/>
                </a:cubicBezTo>
                <a:cubicBezTo>
                  <a:pt x="6" y="1016"/>
                  <a:pt x="14" y="1068"/>
                  <a:pt x="23" y="1138"/>
                </a:cubicBezTo>
                <a:cubicBezTo>
                  <a:pt x="26" y="1162"/>
                  <a:pt x="40" y="1246"/>
                  <a:pt x="58" y="1261"/>
                </a:cubicBezTo>
                <a:cubicBezTo>
                  <a:pt x="81" y="1280"/>
                  <a:pt x="187" y="1273"/>
                  <a:pt x="217" y="1278"/>
                </a:cubicBezTo>
                <a:cubicBezTo>
                  <a:pt x="446" y="1226"/>
                  <a:pt x="252" y="1296"/>
                  <a:pt x="323" y="1243"/>
                </a:cubicBezTo>
                <a:cubicBezTo>
                  <a:pt x="375" y="1243"/>
                  <a:pt x="503" y="1212"/>
                  <a:pt x="534" y="1191"/>
                </a:cubicBezTo>
                <a:cubicBezTo>
                  <a:pt x="569" y="1168"/>
                  <a:pt x="604" y="1161"/>
                  <a:pt x="640" y="1138"/>
                </a:cubicBezTo>
                <a:cubicBezTo>
                  <a:pt x="673" y="1116"/>
                  <a:pt x="712" y="1108"/>
                  <a:pt x="745" y="1086"/>
                </a:cubicBezTo>
                <a:cubicBezTo>
                  <a:pt x="757" y="1068"/>
                  <a:pt x="887" y="976"/>
                  <a:pt x="904" y="963"/>
                </a:cubicBezTo>
                <a:cubicBezTo>
                  <a:pt x="918" y="951"/>
                  <a:pt x="817" y="1025"/>
                  <a:pt x="833" y="1016"/>
                </a:cubicBezTo>
                <a:cubicBezTo>
                  <a:pt x="885" y="990"/>
                  <a:pt x="1084" y="715"/>
                  <a:pt x="1133" y="683"/>
                </a:cubicBezTo>
                <a:cubicBezTo>
                  <a:pt x="1145" y="666"/>
                  <a:pt x="1115" y="753"/>
                  <a:pt x="1045" y="806"/>
                </a:cubicBezTo>
                <a:cubicBezTo>
                  <a:pt x="974" y="876"/>
                  <a:pt x="1200" y="591"/>
                  <a:pt x="1221" y="560"/>
                </a:cubicBezTo>
                <a:cubicBezTo>
                  <a:pt x="1344" y="175"/>
                  <a:pt x="1260" y="441"/>
                  <a:pt x="1309" y="298"/>
                </a:cubicBezTo>
                <a:cubicBezTo>
                  <a:pt x="1309" y="158"/>
                  <a:pt x="1344" y="140"/>
                  <a:pt x="1309" y="0"/>
                </a:cubicBezTo>
                <a:cubicBezTo>
                  <a:pt x="816" y="18"/>
                  <a:pt x="1204" y="36"/>
                  <a:pt x="41" y="0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</a:ln>
        </p:spPr>
        <p:txBody>
          <a:bodyPr/>
          <a:p>
            <a:endParaRPr lang="en-US"/>
          </a:p>
        </p:txBody>
      </p:sp>
      <p:sp>
        <p:nvSpPr>
          <p:cNvPr id="34832" name="Straight Connector 34831"/>
          <p:cNvSpPr/>
          <p:nvPr/>
        </p:nvSpPr>
        <p:spPr>
          <a:xfrm>
            <a:off x="4800600" y="4191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33" name="Straight Connector 34832"/>
          <p:cNvSpPr/>
          <p:nvPr/>
        </p:nvSpPr>
        <p:spPr>
          <a:xfrm>
            <a:off x="3048000" y="1905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34" name="Straight Connector 34833"/>
          <p:cNvSpPr/>
          <p:nvPr/>
        </p:nvSpPr>
        <p:spPr>
          <a:xfrm>
            <a:off x="4800600" y="1905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35" name="Straight Connector 34834"/>
          <p:cNvSpPr/>
          <p:nvPr/>
        </p:nvSpPr>
        <p:spPr>
          <a:xfrm>
            <a:off x="1295400" y="4191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36" name="Straight Connector 34835"/>
          <p:cNvSpPr/>
          <p:nvPr/>
        </p:nvSpPr>
        <p:spPr>
          <a:xfrm>
            <a:off x="1295400" y="1905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4837" name="Straight Connector 34836"/>
          <p:cNvSpPr/>
          <p:nvPr/>
        </p:nvSpPr>
        <p:spPr>
          <a:xfrm>
            <a:off x="3048000" y="4191000"/>
            <a:ext cx="0" cy="1676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24" grpId="0"/>
    </p:bldLst>
  </p:timing>
</p:sld>
</file>

<file path=ppt/theme/theme1.xml><?xml version="1.0" encoding="utf-8"?>
<a:theme xmlns:a="http://schemas.openxmlformats.org/drawingml/2006/main" name="Whirlpool">
  <a:themeElements>
    <a:clrScheme name="">
      <a:dk1>
        <a:srgbClr val="FFFFFF"/>
      </a:dk1>
      <a:lt1>
        <a:srgbClr val="0000CC"/>
      </a:lt1>
      <a:dk2>
        <a:srgbClr val="CCFFFF"/>
      </a:dk2>
      <a:lt2>
        <a:srgbClr val="000066"/>
      </a:lt2>
      <a:accent1>
        <a:srgbClr val="CC99FF"/>
      </a:accent1>
      <a:accent2>
        <a:srgbClr val="9999FF"/>
      </a:accent2>
      <a:accent3>
        <a:srgbClr val="AAAAE2"/>
      </a:accent3>
      <a:accent4>
        <a:srgbClr val="DCDCDC"/>
      </a:accent4>
      <a:accent5>
        <a:srgbClr val="E2CAFF"/>
      </a:accent5>
      <a:accent6>
        <a:srgbClr val="8989E5"/>
      </a:accent6>
      <a:hlink>
        <a:srgbClr val="99CCFF"/>
      </a:hlink>
      <a:folHlink>
        <a:srgbClr val="0066FF"/>
      </a:folHlink>
    </a:clrScheme>
    <a:fontScheme name="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CC"/>
        </a:lt1>
        <a:dk2>
          <a:srgbClr val="CCFFFF"/>
        </a:dk2>
        <a:lt2>
          <a:srgbClr val="000066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DCDCDC"/>
        </a:accent4>
        <a:accent5>
          <a:srgbClr val="E2CAFF"/>
        </a:accent5>
        <a:accent6>
          <a:srgbClr val="8989E5"/>
        </a:accent6>
        <a:hlink>
          <a:srgbClr val="99CC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99FF"/>
        </a:lt1>
        <a:dk2>
          <a:srgbClr val="CCFFFF"/>
        </a:dk2>
        <a:lt2>
          <a:srgbClr val="000066"/>
        </a:lt2>
        <a:accent1>
          <a:srgbClr val="CC99FF"/>
        </a:accent1>
        <a:accent2>
          <a:srgbClr val="9999FF"/>
        </a:accent2>
        <a:accent3>
          <a:srgbClr val="B9CAFF"/>
        </a:accent3>
        <a:accent4>
          <a:srgbClr val="DCDCDC"/>
        </a:accent4>
        <a:accent5>
          <a:srgbClr val="E2CAFF"/>
        </a:accent5>
        <a:accent6>
          <a:srgbClr val="8989E5"/>
        </a:accent6>
        <a:hlink>
          <a:srgbClr val="99CC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AAAAAA"/>
        </a:accent3>
        <a:accent4>
          <a:srgbClr val="DCDCDC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Designs\Whirlpool.pot</Template>
  <TotalTime>0</TotalTime>
  <Words>2616</Words>
  <Application>WPS Presentation</Application>
  <PresentationFormat>On-screen Show</PresentationFormat>
  <Paragraphs>520</Paragraphs>
  <Slides>26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7" baseType="lpstr">
      <vt:lpstr>Arial</vt:lpstr>
      <vt:lpstr>SimSun</vt:lpstr>
      <vt:lpstr>Wingdings</vt:lpstr>
      <vt:lpstr>Times New Roman</vt:lpstr>
      <vt:lpstr>Tahoma</vt:lpstr>
      <vt:lpstr>URW Bookman</vt:lpstr>
      <vt:lpstr>微软雅黑</vt:lpstr>
      <vt:lpstr>Monospace</vt:lpstr>
      <vt:lpstr>Arial Unicode MS</vt:lpstr>
      <vt:lpstr>Calibri</vt:lpstr>
      <vt:lpstr>Whirlpool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Advantage Tutoring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Fractions V Mixed Numbers</dc:title>
  <dc:creator>Monica/Bob Yuskaitis</dc:creator>
  <cp:lastModifiedBy>mathssite.com</cp:lastModifiedBy>
  <cp:revision>4</cp:revision>
  <dcterms:created xsi:type="dcterms:W3CDTF">2019-04-13T12:28:33Z</dcterms:created>
  <dcterms:modified xsi:type="dcterms:W3CDTF">2019-04-13T12:28:33Z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